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7" r:id="rId3"/>
    <p:sldId id="318" r:id="rId4"/>
    <p:sldId id="319" r:id="rId5"/>
    <p:sldId id="320" r:id="rId6"/>
    <p:sldId id="321" r:id="rId7"/>
    <p:sldId id="322" r:id="rId8"/>
    <p:sldId id="27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D588AD8-F31E-4FD1-848A-A4B8030AEA93}">
          <p14:sldIdLst>
            <p14:sldId id="256"/>
            <p14:sldId id="317"/>
            <p14:sldId id="318"/>
            <p14:sldId id="319"/>
            <p14:sldId id="320"/>
            <p14:sldId id="321"/>
            <p14:sldId id="322"/>
            <p14:sldId id="27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5473" autoAdjust="0"/>
    <p:restoredTop sz="94660"/>
  </p:normalViewPr>
  <p:slideViewPr>
    <p:cSldViewPr>
      <p:cViewPr>
        <p:scale>
          <a:sx n="125" d="100"/>
          <a:sy n="125" d="100"/>
        </p:scale>
        <p:origin x="-195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3778453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4058949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3961882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610123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2767984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606879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2358412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41894452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1200741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4021523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82EBD1-AD31-40EB-A78E-5148030BB359}" type="datetimeFigureOut">
              <a:rPr lang="en-US" smtClean="0"/>
              <a:t>9/17/2026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29503B-7226-448F-AAF8-AAA49FB66CC6}" type="slidenum">
              <a:rPr lang="en-US" smtClean="0"/>
              <a:t>‹#›</a:t>
            </a:fld>
            <a:endParaRPr lang="en-US" dirty="0"/>
          </a:p>
        </p:txBody>
      </p:sp>
    </p:spTree>
    <p:extLst>
      <p:ext uri="{BB962C8B-B14F-4D97-AF65-F5344CB8AC3E}">
        <p14:creationId xmlns:p14="http://schemas.microsoft.com/office/powerpoint/2010/main" val="975932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82EBD1-AD31-40EB-A78E-5148030BB359}" type="datetimeFigureOut">
              <a:rPr lang="en-US" smtClean="0"/>
              <a:t>9/17/2026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29503B-7226-448F-AAF8-AAA49FB66CC6}" type="slidenum">
              <a:rPr lang="en-US" smtClean="0"/>
              <a:t>‹#›</a:t>
            </a:fld>
            <a:endParaRPr lang="en-US" dirty="0"/>
          </a:p>
        </p:txBody>
      </p:sp>
    </p:spTree>
    <p:extLst>
      <p:ext uri="{BB962C8B-B14F-4D97-AF65-F5344CB8AC3E}">
        <p14:creationId xmlns:p14="http://schemas.microsoft.com/office/powerpoint/2010/main" val="11943165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about:blan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 xmlns:a16="http://schemas.microsoft.com/office/drawing/2014/main" id="{8C886788-700E-4D20-9F80-E0E96837A20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Freeform: Shape 24">
            <a:extLst>
              <a:ext uri="{FF2B5EF4-FFF2-40B4-BE49-F238E27FC236}">
                <a16:creationId xmlns="" xmlns:a16="http://schemas.microsoft.com/office/drawing/2014/main" id="{1850674C-4E08-4C62-A3E2-6337FE4F7D8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3719285"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Freeform: Shape 26">
            <a:extLst>
              <a:ext uri="{FF2B5EF4-FFF2-40B4-BE49-F238E27FC236}">
                <a16:creationId xmlns="" xmlns:a16="http://schemas.microsoft.com/office/drawing/2014/main" id="{BCE4FF05-2B0C-4C97-A9B4-E163085A90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3711665"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2818" y="1383505"/>
            <a:ext cx="3808274" cy="4321833"/>
          </a:xfrm>
        </p:spPr>
        <p:txBody>
          <a:bodyPr vert="horz" lIns="91440" tIns="45720" rIns="91440" bIns="45720" rtlCol="0" anchor="ctr">
            <a:noAutofit/>
          </a:bodyPr>
          <a:lstStyle/>
          <a:p>
            <a:pPr algn="l">
              <a:lnSpc>
                <a:spcPct val="90000"/>
              </a:lnSpc>
            </a:pPr>
            <a:r>
              <a:rPr lang="en-US" sz="3200" b="1" dirty="0">
                <a:ea typeface="Calibri"/>
                <a:cs typeface="Calibri"/>
              </a:rPr>
              <a:t>2027 RKMC Convention at Sea</a:t>
            </a:r>
            <a:br>
              <a:rPr lang="en-US" sz="3200" b="1" dirty="0">
                <a:ea typeface="Calibri"/>
                <a:cs typeface="Calibri"/>
              </a:rPr>
            </a:br>
            <a:r>
              <a:rPr lang="en-US" sz="3200" b="1" dirty="0">
                <a:ea typeface="Calibri"/>
                <a:cs typeface="Calibri"/>
              </a:rPr>
              <a:t/>
            </a:r>
            <a:br>
              <a:rPr lang="en-US" sz="3200" b="1" dirty="0">
                <a:ea typeface="Calibri"/>
                <a:cs typeface="Calibri"/>
              </a:rPr>
            </a:br>
            <a:r>
              <a:rPr lang="en-US" sz="3200" b="1" dirty="0">
                <a:ea typeface="Calibri"/>
                <a:cs typeface="Calibri"/>
              </a:rPr>
              <a:t>Hosted by ON 1 </a:t>
            </a:r>
            <a:br>
              <a:rPr lang="en-US" sz="3200" b="1" dirty="0">
                <a:ea typeface="Calibri"/>
                <a:cs typeface="Calibri"/>
              </a:rPr>
            </a:br>
            <a:r>
              <a:rPr lang="en-US" sz="3200" b="1" dirty="0">
                <a:ea typeface="Calibri"/>
                <a:cs typeface="Calibri"/>
              </a:rPr>
              <a:t/>
            </a:r>
            <a:br>
              <a:rPr lang="en-US" sz="3200" b="1" dirty="0">
                <a:ea typeface="Calibri"/>
                <a:cs typeface="Calibri"/>
              </a:rPr>
            </a:br>
            <a:r>
              <a:rPr lang="en-US" sz="3200" i="1" dirty="0">
                <a:ea typeface="Calibri"/>
                <a:cs typeface="Calibri"/>
              </a:rPr>
              <a:t>in collaboration with</a:t>
            </a:r>
            <a:r>
              <a:rPr lang="en-US" sz="3200" b="1" dirty="0">
                <a:ea typeface="Calibri"/>
                <a:cs typeface="Calibri"/>
              </a:rPr>
              <a:t/>
            </a:r>
            <a:br>
              <a:rPr lang="en-US" sz="3200" b="1" dirty="0">
                <a:ea typeface="Calibri"/>
                <a:cs typeface="Calibri"/>
              </a:rPr>
            </a:br>
            <a:r>
              <a:rPr lang="en-US" sz="3200" b="1" dirty="0">
                <a:ea typeface="Calibri"/>
                <a:cs typeface="Calibri"/>
              </a:rPr>
              <a:t/>
            </a:r>
            <a:br>
              <a:rPr lang="en-US" sz="3200" b="1" dirty="0">
                <a:ea typeface="Calibri"/>
                <a:cs typeface="Calibri"/>
              </a:rPr>
            </a:br>
            <a:r>
              <a:rPr lang="en-US" sz="3200" b="1" dirty="0">
                <a:ea typeface="Calibri"/>
                <a:cs typeface="Calibri"/>
              </a:rPr>
              <a:t>Expedia Cruises Vaughan</a:t>
            </a:r>
          </a:p>
        </p:txBody>
      </p:sp>
      <p:sp>
        <p:nvSpPr>
          <p:cNvPr id="29" name="Rectangle 28">
            <a:extLst>
              <a:ext uri="{FF2B5EF4-FFF2-40B4-BE49-F238E27FC236}">
                <a16:creationId xmlns="" xmlns:a16="http://schemas.microsoft.com/office/drawing/2014/main" id="{529C2A7A-A6B6-4A56-B11C-8E967D88A60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0705" y="5001166"/>
            <a:ext cx="3916900" cy="1854233"/>
          </a:xfrm>
          <a:prstGeom prst="rect">
            <a:avLst/>
          </a:prstGeom>
        </p:spPr>
      </p:pic>
      <p:sp>
        <p:nvSpPr>
          <p:cNvPr id="31" name="Rectangle 30">
            <a:extLst>
              <a:ext uri="{FF2B5EF4-FFF2-40B4-BE49-F238E27FC236}">
                <a16:creationId xmlns="" xmlns:a16="http://schemas.microsoft.com/office/drawing/2014/main" id="{FDBD7205-E536-4134-8768-AC3E1A3C5E5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60771" y="4546920"/>
            <a:ext cx="30175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 xmlns:a16="http://schemas.microsoft.com/office/drawing/2014/main" id="{A88299A0-83A8-342D-BE6F-2D076B684894}"/>
              </a:ext>
            </a:extLst>
          </p:cNvPr>
          <p:cNvPicPr>
            <a:picLocks noChangeAspect="1"/>
          </p:cNvPicPr>
          <p:nvPr/>
        </p:nvPicPr>
        <p:blipFill>
          <a:blip r:embed="rId3"/>
          <a:stretch>
            <a:fillRect/>
          </a:stretch>
        </p:blipFill>
        <p:spPr>
          <a:xfrm>
            <a:off x="3810192" y="1461519"/>
            <a:ext cx="3447374" cy="2300043"/>
          </a:xfrm>
          <a:prstGeom prst="rect">
            <a:avLst/>
          </a:prstGeom>
        </p:spPr>
      </p:pic>
      <p:pic>
        <p:nvPicPr>
          <p:cNvPr id="5" name="Picture 4">
            <a:extLst>
              <a:ext uri="{FF2B5EF4-FFF2-40B4-BE49-F238E27FC236}">
                <a16:creationId xmlns="" xmlns:a16="http://schemas.microsoft.com/office/drawing/2014/main" id="{00E0F8A7-031D-D798-9B29-369B7B8B5D73}"/>
              </a:ext>
            </a:extLst>
          </p:cNvPr>
          <p:cNvPicPr>
            <a:picLocks noChangeAspect="1"/>
          </p:cNvPicPr>
          <p:nvPr/>
        </p:nvPicPr>
        <p:blipFill>
          <a:blip r:embed="rId4"/>
          <a:stretch>
            <a:fillRect/>
          </a:stretch>
        </p:blipFill>
        <p:spPr>
          <a:xfrm>
            <a:off x="6764317" y="2778250"/>
            <a:ext cx="2153412" cy="2225749"/>
          </a:xfrm>
          <a:prstGeom prst="rect">
            <a:avLst/>
          </a:prstGeom>
        </p:spPr>
      </p:pic>
      <p:sp>
        <p:nvSpPr>
          <p:cNvPr id="6" name="TextBox 5">
            <a:extLst>
              <a:ext uri="{FF2B5EF4-FFF2-40B4-BE49-F238E27FC236}">
                <a16:creationId xmlns="" xmlns:a16="http://schemas.microsoft.com/office/drawing/2014/main" id="{17B45F2F-222F-089D-F02F-DE4F80C863F4}"/>
              </a:ext>
            </a:extLst>
          </p:cNvPr>
          <p:cNvSpPr txBox="1"/>
          <p:nvPr/>
        </p:nvSpPr>
        <p:spPr>
          <a:xfrm>
            <a:off x="1929624" y="300700"/>
            <a:ext cx="590144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ea typeface="Calibri"/>
                <a:cs typeface="Calibri"/>
              </a:rPr>
              <a:t>Frequently Asked Questions</a:t>
            </a:r>
            <a:endParaRPr lang="en-US" b="1">
              <a:ea typeface="Calibri"/>
              <a:cs typeface="Calibri"/>
            </a:endParaRPr>
          </a:p>
          <a:p>
            <a:pPr algn="ctr"/>
            <a:r>
              <a:rPr lang="en-US" sz="3200" b="1">
                <a:ea typeface="Calibri"/>
                <a:cs typeface="Calibri"/>
              </a:rPr>
              <a:t>About</a:t>
            </a:r>
          </a:p>
        </p:txBody>
      </p:sp>
    </p:spTree>
    <p:extLst>
      <p:ext uri="{BB962C8B-B14F-4D97-AF65-F5344CB8AC3E}">
        <p14:creationId xmlns:p14="http://schemas.microsoft.com/office/powerpoint/2010/main" val="334874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D20A8CF8-85BF-496D-1D94-B4FAB3D32001}"/>
              </a:ext>
            </a:extLst>
          </p:cNvPr>
          <p:cNvPicPr>
            <a:picLocks noChangeAspect="1"/>
          </p:cNvPicPr>
          <p:nvPr/>
        </p:nvPicPr>
        <p:blipFill>
          <a:blip r:embed="rId2"/>
          <a:stretch>
            <a:fillRect/>
          </a:stretch>
        </p:blipFill>
        <p:spPr>
          <a:xfrm>
            <a:off x="-5571" y="1013604"/>
            <a:ext cx="3576727" cy="5851584"/>
          </a:xfrm>
          <a:prstGeom prst="rect">
            <a:avLst/>
          </a:prstGeom>
        </p:spPr>
      </p:pic>
      <p:pic>
        <p:nvPicPr>
          <p:cNvPr id="4" name="Picture 3">
            <a:extLst>
              <a:ext uri="{FF2B5EF4-FFF2-40B4-BE49-F238E27FC236}">
                <a16:creationId xmlns="" xmlns:a16="http://schemas.microsoft.com/office/drawing/2014/main" id="{3356318D-D3B3-9984-E6A9-729DC28F3792}"/>
              </a:ext>
            </a:extLst>
          </p:cNvPr>
          <p:cNvPicPr>
            <a:picLocks noChangeAspect="1"/>
          </p:cNvPicPr>
          <p:nvPr/>
        </p:nvPicPr>
        <p:blipFill>
          <a:blip r:embed="rId3"/>
          <a:stretch>
            <a:fillRect/>
          </a:stretch>
        </p:blipFill>
        <p:spPr>
          <a:xfrm>
            <a:off x="3368076" y="1018366"/>
            <a:ext cx="1588338" cy="5842060"/>
          </a:xfrm>
          <a:prstGeom prst="rect">
            <a:avLst/>
          </a:prstGeom>
        </p:spPr>
      </p:pic>
      <p:pic>
        <p:nvPicPr>
          <p:cNvPr id="5" name="Picture 4">
            <a:extLst>
              <a:ext uri="{FF2B5EF4-FFF2-40B4-BE49-F238E27FC236}">
                <a16:creationId xmlns="" xmlns:a16="http://schemas.microsoft.com/office/drawing/2014/main" id="{A350CCFC-C798-ED2E-D9CD-68ABA38C2CB1}"/>
              </a:ext>
            </a:extLst>
          </p:cNvPr>
          <p:cNvPicPr>
            <a:picLocks noChangeAspect="1"/>
          </p:cNvPicPr>
          <p:nvPr/>
        </p:nvPicPr>
        <p:blipFill>
          <a:blip r:embed="rId4"/>
          <a:stretch>
            <a:fillRect/>
          </a:stretch>
        </p:blipFill>
        <p:spPr>
          <a:xfrm>
            <a:off x="4958032" y="2781210"/>
            <a:ext cx="4202502" cy="2301995"/>
          </a:xfrm>
          <a:prstGeom prst="rect">
            <a:avLst/>
          </a:prstGeom>
        </p:spPr>
      </p:pic>
      <p:sp>
        <p:nvSpPr>
          <p:cNvPr id="7" name="Title 6">
            <a:extLst>
              <a:ext uri="{FF2B5EF4-FFF2-40B4-BE49-F238E27FC236}">
                <a16:creationId xmlns="" xmlns:a16="http://schemas.microsoft.com/office/drawing/2014/main" id="{62058544-3179-3D61-D253-008A8C56E91E}"/>
              </a:ext>
            </a:extLst>
          </p:cNvPr>
          <p:cNvSpPr>
            <a:spLocks noGrp="1"/>
          </p:cNvSpPr>
          <p:nvPr>
            <p:ph type="title"/>
          </p:nvPr>
        </p:nvSpPr>
        <p:spPr>
          <a:xfrm>
            <a:off x="457200" y="1468"/>
            <a:ext cx="8229600" cy="1143000"/>
          </a:xfrm>
        </p:spPr>
        <p:txBody>
          <a:bodyPr/>
          <a:lstStyle/>
          <a:p>
            <a:r>
              <a:rPr lang="en-US">
                <a:ea typeface="Calibri"/>
                <a:cs typeface="Calibri"/>
              </a:rPr>
              <a:t>Deluxe Beverage Package</a:t>
            </a:r>
            <a:endParaRPr lang="en-US"/>
          </a:p>
        </p:txBody>
      </p:sp>
    </p:spTree>
    <p:extLst>
      <p:ext uri="{BB962C8B-B14F-4D97-AF65-F5344CB8AC3E}">
        <p14:creationId xmlns:p14="http://schemas.microsoft.com/office/powerpoint/2010/main" val="3315716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7529AD-43B1-1396-630B-85EADAAF3C34}"/>
              </a:ext>
            </a:extLst>
          </p:cNvPr>
          <p:cNvSpPr>
            <a:spLocks noGrp="1"/>
          </p:cNvSpPr>
          <p:nvPr>
            <p:ph type="title"/>
          </p:nvPr>
        </p:nvSpPr>
        <p:spPr/>
        <p:txBody>
          <a:bodyPr/>
          <a:lstStyle/>
          <a:p>
            <a:r>
              <a:rPr lang="en-US">
                <a:ea typeface="Calibri"/>
                <a:cs typeface="Calibri"/>
              </a:rPr>
              <a:t>Frequently Asked Questions</a:t>
            </a:r>
            <a:endParaRPr lang="en-US" dirty="0">
              <a:ea typeface="Calibri"/>
              <a:cs typeface="Calibri"/>
            </a:endParaRPr>
          </a:p>
        </p:txBody>
      </p:sp>
      <p:sp>
        <p:nvSpPr>
          <p:cNvPr id="3" name="Content Placeholder 2">
            <a:extLst>
              <a:ext uri="{FF2B5EF4-FFF2-40B4-BE49-F238E27FC236}">
                <a16:creationId xmlns="" xmlns:a16="http://schemas.microsoft.com/office/drawing/2014/main" id="{10E4087C-27B3-FDD4-B515-AD020D3D3F56}"/>
              </a:ext>
            </a:extLst>
          </p:cNvPr>
          <p:cNvSpPr>
            <a:spLocks noGrp="1"/>
          </p:cNvSpPr>
          <p:nvPr>
            <p:ph idx="1"/>
          </p:nvPr>
        </p:nvSpPr>
        <p:spPr/>
        <p:txBody>
          <a:bodyPr vert="horz" lIns="91440" tIns="45720" rIns="91440" bIns="45720" rtlCol="0" anchor="t">
            <a:normAutofit lnSpcReduction="10000"/>
          </a:bodyPr>
          <a:lstStyle/>
          <a:p>
            <a:pPr marL="514350" indent="-514350">
              <a:buAutoNum type="arabicPeriod"/>
            </a:pPr>
            <a:r>
              <a:rPr lang="en-US">
                <a:ea typeface="Calibri"/>
                <a:cs typeface="Calibri"/>
              </a:rPr>
              <a:t>Does everyone in the stateroom have to have the deluxe beverage package?</a:t>
            </a:r>
          </a:p>
          <a:p>
            <a:pPr marL="0" indent="0">
              <a:buNone/>
            </a:pPr>
            <a:r>
              <a:rPr lang="en-US">
                <a:solidFill>
                  <a:srgbClr val="0070C0"/>
                </a:solidFill>
                <a:ea typeface="Calibri"/>
                <a:cs typeface="Calibri"/>
              </a:rPr>
              <a:t>A: Yes, everyone in the room must have the beverage package</a:t>
            </a:r>
          </a:p>
          <a:p>
            <a:pPr marL="0" indent="0">
              <a:buNone/>
            </a:pPr>
            <a:endParaRPr lang="en-US" dirty="0">
              <a:ea typeface="Calibri"/>
              <a:cs typeface="Calibri"/>
            </a:endParaRPr>
          </a:p>
          <a:p>
            <a:pPr marL="0" indent="0">
              <a:buNone/>
            </a:pPr>
            <a:r>
              <a:rPr lang="en-US" dirty="0">
                <a:ea typeface="Calibri"/>
                <a:cs typeface="Calibri"/>
              </a:rPr>
              <a:t>2. Can I use my beverage package on Royal </a:t>
            </a:r>
            <a:r>
              <a:rPr lang="en-US">
                <a:ea typeface="Calibri"/>
                <a:cs typeface="Calibri"/>
              </a:rPr>
              <a:t>Caribbean's private Island, Coco Cay?</a:t>
            </a:r>
            <a:endParaRPr lang="en-US" dirty="0">
              <a:ea typeface="Calibri"/>
              <a:cs typeface="Calibri"/>
            </a:endParaRPr>
          </a:p>
          <a:p>
            <a:pPr marL="0" indent="0">
              <a:buNone/>
            </a:pPr>
            <a:r>
              <a:rPr lang="en-US" dirty="0">
                <a:solidFill>
                  <a:srgbClr val="0070C0"/>
                </a:solidFill>
                <a:ea typeface="Calibri"/>
                <a:cs typeface="Calibri"/>
              </a:rPr>
              <a:t>A: Yes, you can use your beverage package </a:t>
            </a:r>
            <a:r>
              <a:rPr lang="en-US">
                <a:solidFill>
                  <a:srgbClr val="0070C0"/>
                </a:solidFill>
                <a:ea typeface="Calibri"/>
                <a:cs typeface="Calibri"/>
              </a:rPr>
              <a:t>on Coco Cay as well</a:t>
            </a:r>
          </a:p>
          <a:p>
            <a:pPr marL="0" indent="0">
              <a:buNone/>
            </a:pPr>
            <a:endParaRPr lang="en-US" dirty="0">
              <a:ea typeface="Calibri"/>
              <a:cs typeface="Calibri"/>
            </a:endParaRPr>
          </a:p>
        </p:txBody>
      </p:sp>
    </p:spTree>
    <p:extLst>
      <p:ext uri="{BB962C8B-B14F-4D97-AF65-F5344CB8AC3E}">
        <p14:creationId xmlns:p14="http://schemas.microsoft.com/office/powerpoint/2010/main" val="490663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00247E5-1F17-43ED-E599-7FF0542EF973}"/>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47427E28-6C8C-41CD-DD77-A7ABE1789188}"/>
              </a:ext>
            </a:extLst>
          </p:cNvPr>
          <p:cNvSpPr>
            <a:spLocks noGrp="1"/>
          </p:cNvSpPr>
          <p:nvPr>
            <p:ph type="title"/>
          </p:nvPr>
        </p:nvSpPr>
        <p:spPr/>
        <p:txBody>
          <a:bodyPr/>
          <a:lstStyle/>
          <a:p>
            <a:r>
              <a:rPr lang="en-US">
                <a:ea typeface="Calibri"/>
                <a:cs typeface="Calibri"/>
              </a:rPr>
              <a:t>Frequently Asked Questions</a:t>
            </a:r>
            <a:endParaRPr lang="en-US" dirty="0">
              <a:ea typeface="Calibri"/>
              <a:cs typeface="Calibri"/>
            </a:endParaRPr>
          </a:p>
        </p:txBody>
      </p:sp>
      <p:sp>
        <p:nvSpPr>
          <p:cNvPr id="3" name="Content Placeholder 2">
            <a:extLst>
              <a:ext uri="{FF2B5EF4-FFF2-40B4-BE49-F238E27FC236}">
                <a16:creationId xmlns="" xmlns:a16="http://schemas.microsoft.com/office/drawing/2014/main" id="{DD9D5D89-F0E3-F7A0-3087-4DE9B1FAE4DC}"/>
              </a:ext>
            </a:extLst>
          </p:cNvPr>
          <p:cNvSpPr>
            <a:spLocks noGrp="1"/>
          </p:cNvSpPr>
          <p:nvPr>
            <p:ph idx="1"/>
          </p:nvPr>
        </p:nvSpPr>
        <p:spPr/>
        <p:txBody>
          <a:bodyPr vert="horz" lIns="91440" tIns="45720" rIns="91440" bIns="45720" rtlCol="0" anchor="t">
            <a:normAutofit fontScale="85000" lnSpcReduction="10000"/>
          </a:bodyPr>
          <a:lstStyle/>
          <a:p>
            <a:pPr marL="0" indent="0">
              <a:buNone/>
            </a:pPr>
            <a:r>
              <a:rPr lang="en-US">
                <a:ea typeface="Calibri"/>
                <a:cs typeface="Calibri"/>
              </a:rPr>
              <a:t>3. Can I book with my local travel agent or with Royal Caribbean directly</a:t>
            </a:r>
            <a:r>
              <a:rPr lang="en-US" dirty="0">
                <a:ea typeface="Calibri"/>
                <a:cs typeface="Calibri"/>
              </a:rPr>
              <a:t>?</a:t>
            </a:r>
            <a:endParaRPr lang="en-US" dirty="0"/>
          </a:p>
          <a:p>
            <a:pPr marL="0" indent="0">
              <a:buNone/>
            </a:pPr>
            <a:r>
              <a:rPr lang="en-US" dirty="0">
                <a:solidFill>
                  <a:srgbClr val="0070C0"/>
                </a:solidFill>
                <a:ea typeface="Calibri"/>
                <a:cs typeface="Calibri"/>
              </a:rPr>
              <a:t>A: Must book with Expedia Cruises Vaughan to </a:t>
            </a:r>
            <a:r>
              <a:rPr lang="en-US">
                <a:solidFill>
                  <a:srgbClr val="0070C0"/>
                </a:solidFill>
                <a:ea typeface="Calibri"/>
                <a:cs typeface="Calibri"/>
              </a:rPr>
              <a:t>gain access to Expedia Cruises Vaughan sponsored events</a:t>
            </a:r>
          </a:p>
          <a:p>
            <a:pPr marL="0" indent="0">
              <a:buNone/>
            </a:pPr>
            <a:endParaRPr lang="en-US" dirty="0">
              <a:solidFill>
                <a:srgbClr val="0070C0"/>
              </a:solidFill>
              <a:ea typeface="Calibri"/>
              <a:cs typeface="Calibri"/>
            </a:endParaRPr>
          </a:p>
          <a:p>
            <a:pPr marL="0" indent="0">
              <a:buNone/>
            </a:pPr>
            <a:r>
              <a:rPr lang="en-US">
                <a:ea typeface="Calibri"/>
                <a:cs typeface="Calibri"/>
              </a:rPr>
              <a:t>4. When do I have to book by?</a:t>
            </a:r>
            <a:endParaRPr lang="en-US" dirty="0">
              <a:ea typeface="Calibri"/>
              <a:cs typeface="Calibri"/>
            </a:endParaRPr>
          </a:p>
          <a:p>
            <a:pPr marL="0" indent="0">
              <a:buNone/>
            </a:pPr>
            <a:r>
              <a:rPr lang="en-US" dirty="0">
                <a:solidFill>
                  <a:srgbClr val="0070C0"/>
                </a:solidFill>
                <a:ea typeface="Calibri"/>
                <a:cs typeface="Calibri"/>
              </a:rPr>
              <a:t>A: We have secured 217 rooms at the Exclusive Expedia Rate.  We must release any unsold rooms by November </a:t>
            </a:r>
            <a:r>
              <a:rPr lang="en-US">
                <a:solidFill>
                  <a:srgbClr val="0070C0"/>
                </a:solidFill>
                <a:ea typeface="Calibri"/>
                <a:cs typeface="Calibri"/>
              </a:rPr>
              <a:t>25, 2026.  Therefore, we recommend </a:t>
            </a:r>
            <a:r>
              <a:rPr lang="en-US" dirty="0">
                <a:solidFill>
                  <a:srgbClr val="0070C0"/>
                </a:solidFill>
                <a:ea typeface="Calibri"/>
                <a:cs typeface="Calibri"/>
              </a:rPr>
              <a:t>booking before all 217 rooms are sold, or before November 25, 2026, whichever comes first.</a:t>
            </a:r>
          </a:p>
          <a:p>
            <a:pPr marL="0" indent="0">
              <a:buNone/>
            </a:pPr>
            <a:endParaRPr lang="en-US" dirty="0">
              <a:ea typeface="Calibri"/>
              <a:cs typeface="Calibri"/>
            </a:endParaRPr>
          </a:p>
        </p:txBody>
      </p:sp>
    </p:spTree>
    <p:extLst>
      <p:ext uri="{BB962C8B-B14F-4D97-AF65-F5344CB8AC3E}">
        <p14:creationId xmlns:p14="http://schemas.microsoft.com/office/powerpoint/2010/main" val="868233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4BDE53E-4C36-8EED-0DC4-03B944B4AD46}"/>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461CCC8E-E5CC-9148-9CC9-CB3DB633C9CA}"/>
              </a:ext>
            </a:extLst>
          </p:cNvPr>
          <p:cNvSpPr>
            <a:spLocks noGrp="1"/>
          </p:cNvSpPr>
          <p:nvPr>
            <p:ph type="title"/>
          </p:nvPr>
        </p:nvSpPr>
        <p:spPr/>
        <p:txBody>
          <a:bodyPr/>
          <a:lstStyle/>
          <a:p>
            <a:r>
              <a:rPr lang="en-US">
                <a:ea typeface="Calibri"/>
                <a:cs typeface="Calibri"/>
              </a:rPr>
              <a:t>Frequently Asked Questions</a:t>
            </a:r>
            <a:endParaRPr lang="en-US" dirty="0">
              <a:ea typeface="Calibri"/>
              <a:cs typeface="Calibri"/>
            </a:endParaRPr>
          </a:p>
        </p:txBody>
      </p:sp>
      <p:sp>
        <p:nvSpPr>
          <p:cNvPr id="3" name="Content Placeholder 2">
            <a:extLst>
              <a:ext uri="{FF2B5EF4-FFF2-40B4-BE49-F238E27FC236}">
                <a16:creationId xmlns="" xmlns:a16="http://schemas.microsoft.com/office/drawing/2014/main" id="{A6579BE1-2CA0-515F-4E7A-04AF0EFCEFE4}"/>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a:ea typeface="Calibri"/>
                <a:cs typeface="Calibri"/>
              </a:rPr>
              <a:t>5. What if I am unable to commit to this cruise by November 25, 2026</a:t>
            </a:r>
          </a:p>
          <a:p>
            <a:pPr marL="0" indent="0">
              <a:buNone/>
            </a:pPr>
            <a:r>
              <a:rPr lang="en-US" dirty="0">
                <a:solidFill>
                  <a:srgbClr val="0070C0"/>
                </a:solidFill>
                <a:ea typeface="Calibri"/>
                <a:cs typeface="Calibri"/>
              </a:rPr>
              <a:t>A: You will still be able to book your 2027 Convention </a:t>
            </a:r>
            <a:r>
              <a:rPr lang="en-US">
                <a:solidFill>
                  <a:srgbClr val="0070C0"/>
                </a:solidFill>
                <a:ea typeface="Calibri"/>
                <a:cs typeface="Calibri"/>
              </a:rPr>
              <a:t>Cruise with Expedia Cruises Vaughan, but the rates will not be the same – most likely higher</a:t>
            </a:r>
          </a:p>
          <a:p>
            <a:pPr marL="0" indent="0">
              <a:buNone/>
            </a:pPr>
            <a:endParaRPr lang="en-US" dirty="0">
              <a:solidFill>
                <a:srgbClr val="0070C0"/>
              </a:solidFill>
              <a:ea typeface="Calibri"/>
              <a:cs typeface="Calibri"/>
            </a:endParaRPr>
          </a:p>
          <a:p>
            <a:pPr marL="0" indent="0">
              <a:buNone/>
            </a:pPr>
            <a:r>
              <a:rPr lang="en-US">
                <a:ea typeface="Calibri"/>
                <a:cs typeface="Calibri"/>
              </a:rPr>
              <a:t>6. What do I need to make a booking?</a:t>
            </a:r>
            <a:endParaRPr lang="en-US" dirty="0">
              <a:ea typeface="Calibri"/>
              <a:cs typeface="Calibri"/>
            </a:endParaRPr>
          </a:p>
          <a:p>
            <a:pPr marL="0" indent="0">
              <a:buNone/>
            </a:pPr>
            <a:r>
              <a:rPr lang="en-US" dirty="0">
                <a:solidFill>
                  <a:srgbClr val="0070C0"/>
                </a:solidFill>
                <a:ea typeface="Calibri"/>
                <a:cs typeface="Calibri"/>
              </a:rPr>
              <a:t>A: </a:t>
            </a:r>
            <a:r>
              <a:rPr lang="en-US">
                <a:solidFill>
                  <a:srgbClr val="0070C0"/>
                </a:solidFill>
                <a:ea typeface="Calibri"/>
                <a:cs typeface="Calibri"/>
              </a:rPr>
              <a:t> $560 CAD deposit per room</a:t>
            </a:r>
            <a:endParaRPr lang="en-US" dirty="0">
              <a:solidFill>
                <a:srgbClr val="0070C0"/>
              </a:solidFill>
              <a:ea typeface="Calibri"/>
              <a:cs typeface="Calibri"/>
            </a:endParaRPr>
          </a:p>
          <a:p>
            <a:pPr marL="0" indent="0">
              <a:buNone/>
            </a:pPr>
            <a:endParaRPr lang="en-US" dirty="0">
              <a:ea typeface="Calibri"/>
              <a:cs typeface="Calibri"/>
            </a:endParaRPr>
          </a:p>
        </p:txBody>
      </p:sp>
    </p:spTree>
    <p:extLst>
      <p:ext uri="{BB962C8B-B14F-4D97-AF65-F5344CB8AC3E}">
        <p14:creationId xmlns:p14="http://schemas.microsoft.com/office/powerpoint/2010/main" val="1433858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798DC47-E3F2-A161-AE51-5EEED3A719B4}"/>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7C1C0412-3D2A-68A2-30CB-E9FB53EE845C}"/>
              </a:ext>
            </a:extLst>
          </p:cNvPr>
          <p:cNvSpPr>
            <a:spLocks noGrp="1"/>
          </p:cNvSpPr>
          <p:nvPr>
            <p:ph type="title"/>
          </p:nvPr>
        </p:nvSpPr>
        <p:spPr/>
        <p:txBody>
          <a:bodyPr/>
          <a:lstStyle/>
          <a:p>
            <a:r>
              <a:rPr lang="en-US">
                <a:ea typeface="Calibri"/>
                <a:cs typeface="Calibri"/>
              </a:rPr>
              <a:t>Frequently Asked Questions</a:t>
            </a:r>
            <a:endParaRPr lang="en-US" dirty="0">
              <a:ea typeface="Calibri"/>
              <a:cs typeface="Calibri"/>
            </a:endParaRPr>
          </a:p>
        </p:txBody>
      </p:sp>
      <p:sp>
        <p:nvSpPr>
          <p:cNvPr id="3" name="Content Placeholder 2">
            <a:extLst>
              <a:ext uri="{FF2B5EF4-FFF2-40B4-BE49-F238E27FC236}">
                <a16:creationId xmlns="" xmlns:a16="http://schemas.microsoft.com/office/drawing/2014/main" id="{E3950BCE-EF99-99BF-6DB4-977EC8415D97}"/>
              </a:ext>
            </a:extLst>
          </p:cNvPr>
          <p:cNvSpPr>
            <a:spLocks noGrp="1"/>
          </p:cNvSpPr>
          <p:nvPr>
            <p:ph idx="1"/>
          </p:nvPr>
        </p:nvSpPr>
        <p:spPr/>
        <p:txBody>
          <a:bodyPr vert="horz" lIns="91440" tIns="45720" rIns="91440" bIns="45720" rtlCol="0" anchor="t">
            <a:normAutofit fontScale="92500"/>
          </a:bodyPr>
          <a:lstStyle/>
          <a:p>
            <a:pPr marL="0" indent="0">
              <a:buNone/>
            </a:pPr>
            <a:r>
              <a:rPr lang="en-US">
                <a:ea typeface="Calibri"/>
                <a:cs typeface="Calibri"/>
              </a:rPr>
              <a:t>7. When is the remaining balance due?</a:t>
            </a:r>
          </a:p>
          <a:p>
            <a:pPr marL="0" indent="0">
              <a:buNone/>
            </a:pPr>
            <a:r>
              <a:rPr lang="en-US">
                <a:solidFill>
                  <a:srgbClr val="0070C0"/>
                </a:solidFill>
                <a:ea typeface="Calibri"/>
                <a:cs typeface="Calibri"/>
              </a:rPr>
              <a:t>A: Remaining cruise balance is due April 23, </a:t>
            </a:r>
            <a:r>
              <a:rPr lang="en-US" dirty="0">
                <a:solidFill>
                  <a:srgbClr val="0070C0"/>
                </a:solidFill>
                <a:ea typeface="Calibri"/>
                <a:cs typeface="Calibri"/>
              </a:rPr>
              <a:t>2027</a:t>
            </a:r>
          </a:p>
          <a:p>
            <a:pPr marL="0" indent="0">
              <a:buNone/>
            </a:pPr>
            <a:endParaRPr lang="en-US" dirty="0">
              <a:solidFill>
                <a:srgbClr val="0070C0"/>
              </a:solidFill>
              <a:ea typeface="Calibri"/>
              <a:cs typeface="Calibri"/>
            </a:endParaRPr>
          </a:p>
          <a:p>
            <a:pPr marL="0" indent="0">
              <a:buNone/>
            </a:pPr>
            <a:r>
              <a:rPr lang="en-US">
                <a:ea typeface="Calibri"/>
                <a:cs typeface="Calibri"/>
              </a:rPr>
              <a:t>8. What drinks are included in the deluxe beverage package plan?</a:t>
            </a:r>
            <a:endParaRPr lang="en-US" dirty="0">
              <a:ea typeface="Calibri"/>
              <a:cs typeface="Calibri"/>
            </a:endParaRPr>
          </a:p>
          <a:p>
            <a:pPr marL="0" indent="0">
              <a:buNone/>
            </a:pPr>
            <a:r>
              <a:rPr lang="en-US" dirty="0">
                <a:solidFill>
                  <a:srgbClr val="0070C0"/>
                </a:solidFill>
                <a:ea typeface="Calibri"/>
                <a:cs typeface="Calibri"/>
              </a:rPr>
              <a:t>A: Specialty Coffees, Bottled Water, Sparkling Water, Select Alcoholic Beverages, Mocktails, </a:t>
            </a:r>
            <a:r>
              <a:rPr lang="en-US">
                <a:solidFill>
                  <a:srgbClr val="0070C0"/>
                </a:solidFill>
                <a:ea typeface="Calibri"/>
                <a:cs typeface="Calibri"/>
              </a:rPr>
              <a:t>Milkshakes at Johnny Rockets, and Fountain drinks</a:t>
            </a:r>
            <a:endParaRPr lang="en-US" dirty="0">
              <a:solidFill>
                <a:srgbClr val="0070C0"/>
              </a:solidFill>
              <a:ea typeface="Calibri"/>
              <a:cs typeface="Calibri"/>
            </a:endParaRPr>
          </a:p>
          <a:p>
            <a:pPr marL="0" indent="0">
              <a:buNone/>
            </a:pPr>
            <a:endParaRPr lang="en-US" dirty="0">
              <a:ea typeface="Calibri"/>
              <a:cs typeface="Calibri"/>
            </a:endParaRPr>
          </a:p>
        </p:txBody>
      </p:sp>
    </p:spTree>
    <p:extLst>
      <p:ext uri="{BB962C8B-B14F-4D97-AF65-F5344CB8AC3E}">
        <p14:creationId xmlns:p14="http://schemas.microsoft.com/office/powerpoint/2010/main" val="151180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F88A55E9-A85F-E307-047A-ABF4EC13E5FE}"/>
            </a:ext>
          </a:extLst>
        </p:cNvPr>
        <p:cNvGrpSpPr/>
        <p:nvPr/>
      </p:nvGrpSpPr>
      <p:grpSpPr>
        <a:xfrm>
          <a:off x="0" y="0"/>
          <a:ext cx="0" cy="0"/>
          <a:chOff x="0" y="0"/>
          <a:chExt cx="0" cy="0"/>
        </a:xfrm>
      </p:grpSpPr>
      <p:sp>
        <p:nvSpPr>
          <p:cNvPr id="2" name="Title 1">
            <a:extLst>
              <a:ext uri="{FF2B5EF4-FFF2-40B4-BE49-F238E27FC236}">
                <a16:creationId xmlns="" xmlns:a16="http://schemas.microsoft.com/office/drawing/2014/main" id="{E22444B1-DE54-6BE8-2398-91BE43E5B36F}"/>
              </a:ext>
            </a:extLst>
          </p:cNvPr>
          <p:cNvSpPr>
            <a:spLocks noGrp="1"/>
          </p:cNvSpPr>
          <p:nvPr>
            <p:ph type="title"/>
          </p:nvPr>
        </p:nvSpPr>
        <p:spPr/>
        <p:txBody>
          <a:bodyPr/>
          <a:lstStyle/>
          <a:p>
            <a:r>
              <a:rPr lang="en-US">
                <a:ea typeface="Calibri"/>
                <a:cs typeface="Calibri"/>
              </a:rPr>
              <a:t>Frequently Asked Questions</a:t>
            </a:r>
            <a:endParaRPr lang="en-US" dirty="0">
              <a:ea typeface="Calibri"/>
              <a:cs typeface="Calibri"/>
            </a:endParaRPr>
          </a:p>
        </p:txBody>
      </p:sp>
      <p:sp>
        <p:nvSpPr>
          <p:cNvPr id="3" name="Content Placeholder 2">
            <a:extLst>
              <a:ext uri="{FF2B5EF4-FFF2-40B4-BE49-F238E27FC236}">
                <a16:creationId xmlns="" xmlns:a16="http://schemas.microsoft.com/office/drawing/2014/main" id="{F44A9470-2B62-4307-CE22-C1332D64923C}"/>
              </a:ext>
            </a:extLst>
          </p:cNvPr>
          <p:cNvSpPr>
            <a:spLocks noGrp="1"/>
          </p:cNvSpPr>
          <p:nvPr>
            <p:ph idx="1"/>
          </p:nvPr>
        </p:nvSpPr>
        <p:spPr>
          <a:xfrm>
            <a:off x="227162" y="1427672"/>
            <a:ext cx="8704052" cy="5115434"/>
          </a:xfrm>
        </p:spPr>
        <p:txBody>
          <a:bodyPr vert="horz" lIns="91440" tIns="45720" rIns="91440" bIns="45720" rtlCol="0" anchor="t">
            <a:normAutofit fontScale="92500" lnSpcReduction="10000"/>
          </a:bodyPr>
          <a:lstStyle/>
          <a:p>
            <a:pPr marL="0" indent="0">
              <a:buNone/>
            </a:pPr>
            <a:r>
              <a:rPr lang="en-US">
                <a:ea typeface="Calibri"/>
                <a:cs typeface="Calibri"/>
              </a:rPr>
              <a:t>9. How can I pay?</a:t>
            </a:r>
          </a:p>
          <a:p>
            <a:pPr marL="0" indent="0">
              <a:buNone/>
            </a:pPr>
            <a:r>
              <a:rPr lang="en-US" dirty="0">
                <a:solidFill>
                  <a:srgbClr val="0070C0"/>
                </a:solidFill>
                <a:ea typeface="Calibri"/>
                <a:cs typeface="Calibri"/>
              </a:rPr>
              <a:t>A: Deposit and Final Payment is via PayPal.  If you need a payment plan, that can be arranged also.  If </a:t>
            </a:r>
            <a:r>
              <a:rPr lang="en-US">
                <a:solidFill>
                  <a:srgbClr val="0070C0"/>
                </a:solidFill>
                <a:ea typeface="Calibri"/>
                <a:cs typeface="Calibri"/>
              </a:rPr>
              <a:t>you have concerns, please contact pthai@expediacruises.com.</a:t>
            </a:r>
          </a:p>
          <a:p>
            <a:pPr marL="0" indent="0">
              <a:buNone/>
            </a:pPr>
            <a:endParaRPr lang="en-US" dirty="0">
              <a:solidFill>
                <a:srgbClr val="0070C0"/>
              </a:solidFill>
              <a:ea typeface="Calibri"/>
              <a:cs typeface="Calibri"/>
            </a:endParaRPr>
          </a:p>
          <a:p>
            <a:pPr marL="0" indent="0">
              <a:buNone/>
            </a:pPr>
            <a:r>
              <a:rPr lang="en-US">
                <a:ea typeface="Calibri"/>
                <a:cs typeface="Calibri"/>
              </a:rPr>
              <a:t>10. What is the incentive to book with Expedia Cruises Vaughan?</a:t>
            </a:r>
            <a:endParaRPr lang="en-US" dirty="0">
              <a:ea typeface="Calibri"/>
              <a:cs typeface="Calibri"/>
            </a:endParaRPr>
          </a:p>
          <a:p>
            <a:pPr marL="0" indent="0">
              <a:buNone/>
            </a:pPr>
            <a:r>
              <a:rPr lang="en-US" dirty="0">
                <a:solidFill>
                  <a:srgbClr val="0070C0"/>
                </a:solidFill>
                <a:ea typeface="Calibri"/>
                <a:cs typeface="Calibri"/>
              </a:rPr>
              <a:t>A: </a:t>
            </a:r>
            <a:r>
              <a:rPr lang="en-US" sz="2400" dirty="0">
                <a:solidFill>
                  <a:srgbClr val="0070C0"/>
                </a:solidFill>
                <a:latin typeface="Calibri"/>
                <a:ea typeface="Calibri"/>
                <a:cs typeface="Calibri"/>
              </a:rPr>
              <a:t>Booking as part of our negotiated group rate enhances the group's business value and visibility with Royal Caribbean. This helps the cruise line better recognize RKMC and can create opportunities for additional </a:t>
            </a:r>
            <a:r>
              <a:rPr lang="en-US" sz="2400">
                <a:solidFill>
                  <a:srgbClr val="0070C0"/>
                </a:solidFill>
                <a:latin typeface="Calibri"/>
                <a:ea typeface="Calibri"/>
                <a:cs typeface="Calibri"/>
              </a:rPr>
              <a:t>amenities, exclusive benefits, and added value for everyone booked into the group</a:t>
            </a:r>
          </a:p>
          <a:p>
            <a:pPr marL="0" indent="0">
              <a:buNone/>
            </a:pPr>
            <a:endParaRPr lang="en-US" dirty="0">
              <a:solidFill>
                <a:srgbClr val="000000"/>
              </a:solidFill>
              <a:ea typeface="Calibri"/>
              <a:cs typeface="Calibri"/>
            </a:endParaRPr>
          </a:p>
        </p:txBody>
      </p:sp>
    </p:spTree>
    <p:extLst>
      <p:ext uri="{BB962C8B-B14F-4D97-AF65-F5344CB8AC3E}">
        <p14:creationId xmlns:p14="http://schemas.microsoft.com/office/powerpoint/2010/main" val="2094334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43309" y="4921369"/>
            <a:ext cx="7655943" cy="1200329"/>
          </a:xfrm>
          <a:prstGeom prst="rect">
            <a:avLst/>
          </a:prstGeom>
          <a:noFill/>
        </p:spPr>
        <p:txBody>
          <a:bodyPr wrap="square" rtlCol="0">
            <a:spAutoFit/>
          </a:bodyPr>
          <a:lstStyle/>
          <a:p>
            <a:r>
              <a:rPr lang="en-US" dirty="0"/>
              <a:t>  Website: </a:t>
            </a:r>
            <a:r>
              <a:rPr lang="en-US" dirty="0">
                <a:hlinkClick r:id="rId2"/>
              </a:rPr>
              <a:t>www.expediacruises.ca/vaughan</a:t>
            </a:r>
            <a:endParaRPr lang="en-US" dirty="0"/>
          </a:p>
          <a:p>
            <a:r>
              <a:rPr lang="en-US" dirty="0"/>
              <a:t>  Phone: 905-850-7900</a:t>
            </a:r>
          </a:p>
          <a:p>
            <a:r>
              <a:rPr lang="en-US" dirty="0"/>
              <a:t>  Contact: Phuong Thai (</a:t>
            </a:r>
            <a:r>
              <a:rPr lang="en-US" dirty="0">
                <a:hlinkClick r:id="rId2"/>
              </a:rPr>
              <a:t>pthai@expediacruises.com</a:t>
            </a:r>
            <a:r>
              <a:rPr lang="en-US" dirty="0"/>
              <a:t>) 	</a:t>
            </a:r>
          </a:p>
          <a:p>
            <a:r>
              <a:rPr lang="en-US" dirty="0"/>
              <a:t>  Contact: Mike Nandkishur (</a:t>
            </a:r>
            <a:r>
              <a:rPr lang="en-US" dirty="0">
                <a:hlinkClick r:id="rId2"/>
              </a:rPr>
              <a:t>mnandkishur@expediacruises.com</a:t>
            </a:r>
            <a:r>
              <a:rPr lang="en-US" dirty="0"/>
              <a:t>)</a:t>
            </a:r>
          </a:p>
        </p:txBody>
      </p:sp>
      <p:pic>
        <p:nvPicPr>
          <p:cNvPr id="4" name="Picture 3">
            <a:extLst>
              <a:ext uri="{FF2B5EF4-FFF2-40B4-BE49-F238E27FC236}">
                <a16:creationId xmlns="" xmlns:a16="http://schemas.microsoft.com/office/drawing/2014/main" id="{A68B561C-70B9-9508-4ABA-A411B65384B4}"/>
              </a:ext>
            </a:extLst>
          </p:cNvPr>
          <p:cNvPicPr>
            <a:picLocks noChangeAspect="1"/>
          </p:cNvPicPr>
          <p:nvPr/>
        </p:nvPicPr>
        <p:blipFill>
          <a:blip r:embed="rId3"/>
          <a:stretch>
            <a:fillRect/>
          </a:stretch>
        </p:blipFill>
        <p:spPr>
          <a:xfrm>
            <a:off x="262387" y="1505849"/>
            <a:ext cx="8590470" cy="3041170"/>
          </a:xfrm>
          <a:prstGeom prst="rect">
            <a:avLst/>
          </a:prstGeom>
        </p:spPr>
      </p:pic>
      <p:sp>
        <p:nvSpPr>
          <p:cNvPr id="5" name="TextBox 4">
            <a:extLst>
              <a:ext uri="{FF2B5EF4-FFF2-40B4-BE49-F238E27FC236}">
                <a16:creationId xmlns="" xmlns:a16="http://schemas.microsoft.com/office/drawing/2014/main" id="{0976CE40-CC39-10D6-59B9-34945B0CA8B3}"/>
              </a:ext>
            </a:extLst>
          </p:cNvPr>
          <p:cNvSpPr txBox="1"/>
          <p:nvPr/>
        </p:nvSpPr>
        <p:spPr>
          <a:xfrm>
            <a:off x="1893223" y="592530"/>
            <a:ext cx="535987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dirty="0">
                <a:ea typeface="Calibri"/>
                <a:cs typeface="Calibri"/>
              </a:rPr>
              <a:t>2027 Convention</a:t>
            </a:r>
            <a:r>
              <a:rPr lang="en-US" sz="2800">
                <a:ea typeface="Calibri"/>
                <a:cs typeface="Calibri"/>
              </a:rPr>
              <a:t> Contact Details</a:t>
            </a:r>
            <a:endParaRPr lang="en-US">
              <a:ea typeface="Calibri"/>
              <a:cs typeface="Calibri"/>
            </a:endParaRPr>
          </a:p>
        </p:txBody>
      </p:sp>
    </p:spTree>
    <p:extLst>
      <p:ext uri="{BB962C8B-B14F-4D97-AF65-F5344CB8AC3E}">
        <p14:creationId xmlns:p14="http://schemas.microsoft.com/office/powerpoint/2010/main" val="22683086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1318</TotalTime>
  <Words>270</Words>
  <Application>Microsoft Office PowerPoint</Application>
  <PresentationFormat>On-screen Show (4:3)</PresentationFormat>
  <Paragraphs>39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2027 RKMC Convention at Sea  Hosted by ON 1   in collaboration with  Expedia Cruises Vaughan</vt:lpstr>
      <vt:lpstr>Deluxe Beverage Package</vt:lpstr>
      <vt:lpstr>Frequently Asked Questions</vt:lpstr>
      <vt:lpstr>Frequently Asked Questions</vt:lpstr>
      <vt:lpstr>Frequently Asked Questions</vt:lpstr>
      <vt:lpstr>Frequently Asked Questions</vt:lpstr>
      <vt:lpstr>Frequently Asked Questions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Conferences At Sea</dc:title>
  <dc:creator>expediacruises3</dc:creator>
  <cp:lastModifiedBy>expediacruises3</cp:lastModifiedBy>
  <cp:revision>657</cp:revision>
  <dcterms:created xsi:type="dcterms:W3CDTF">2024-05-24T19:52:45Z</dcterms:created>
  <dcterms:modified xsi:type="dcterms:W3CDTF">2026-09-17T17:07:08Z</dcterms:modified>
</cp:coreProperties>
</file>