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7" r:id="rId2"/>
    <p:sldId id="375" r:id="rId3"/>
    <p:sldId id="301" r:id="rId4"/>
    <p:sldId id="302" r:id="rId5"/>
    <p:sldId id="304" r:id="rId6"/>
    <p:sldId id="306" r:id="rId7"/>
    <p:sldId id="348" r:id="rId8"/>
    <p:sldId id="349" r:id="rId9"/>
    <p:sldId id="350" r:id="rId10"/>
    <p:sldId id="351" r:id="rId11"/>
    <p:sldId id="307" r:id="rId12"/>
    <p:sldId id="353" r:id="rId13"/>
    <p:sldId id="361" r:id="rId14"/>
    <p:sldId id="356" r:id="rId15"/>
    <p:sldId id="355" r:id="rId16"/>
    <p:sldId id="360" r:id="rId17"/>
    <p:sldId id="359" r:id="rId18"/>
    <p:sldId id="363"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41" r:id="rId48"/>
    <p:sldId id="342" r:id="rId49"/>
    <p:sldId id="343" r:id="rId50"/>
    <p:sldId id="336" r:id="rId51"/>
    <p:sldId id="337" r:id="rId52"/>
    <p:sldId id="338" r:id="rId53"/>
    <p:sldId id="339" r:id="rId54"/>
    <p:sldId id="340" r:id="rId55"/>
    <p:sldId id="344" r:id="rId56"/>
    <p:sldId id="345" r:id="rId57"/>
    <p:sldId id="366" r:id="rId58"/>
    <p:sldId id="384" r:id="rId59"/>
    <p:sldId id="371" r:id="rId60"/>
    <p:sldId id="386" r:id="rId61"/>
    <p:sldId id="368" r:id="rId62"/>
    <p:sldId id="369" r:id="rId63"/>
    <p:sldId id="372" r:id="rId64"/>
    <p:sldId id="388" r:id="rId65"/>
    <p:sldId id="389" r:id="rId66"/>
    <p:sldId id="382" r:id="rId67"/>
    <p:sldId id="367" r:id="rId68"/>
    <p:sldId id="370" r:id="rId69"/>
    <p:sldId id="378" r:id="rId70"/>
    <p:sldId id="387" r:id="rId71"/>
    <p:sldId id="374" r:id="rId72"/>
    <p:sldId id="383" r:id="rId73"/>
    <p:sldId id="380" r:id="rId74"/>
    <p:sldId id="385" r:id="rId75"/>
    <p:sldId id="381" r:id="rId76"/>
    <p:sldId id="346" r:id="rId77"/>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38" autoAdjust="0"/>
    <p:restoredTop sz="94676" autoAdjust="0"/>
  </p:normalViewPr>
  <p:slideViewPr>
    <p:cSldViewPr>
      <p:cViewPr>
        <p:scale>
          <a:sx n="60" d="100"/>
          <a:sy n="60" d="100"/>
        </p:scale>
        <p:origin x="-1746" y="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9-21T10:03:39.829"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B79890-7F20-4CA8-94C4-6FDEBCF9787E}"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A2813-8B82-4F90-BE2E-C7207325F254}" type="slidenum">
              <a:rPr lang="en-US" smtClean="0"/>
              <a:t>‹#›</a:t>
            </a:fld>
            <a:endParaRPr lang="en-US"/>
          </a:p>
        </p:txBody>
      </p:sp>
    </p:spTree>
    <p:extLst>
      <p:ext uri="{BB962C8B-B14F-4D97-AF65-F5344CB8AC3E}">
        <p14:creationId xmlns:p14="http://schemas.microsoft.com/office/powerpoint/2010/main" val="4238187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79890-7F20-4CA8-94C4-6FDEBCF9787E}"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A2813-8B82-4F90-BE2E-C7207325F254}" type="slidenum">
              <a:rPr lang="en-US" smtClean="0"/>
              <a:t>‹#›</a:t>
            </a:fld>
            <a:endParaRPr lang="en-US"/>
          </a:p>
        </p:txBody>
      </p:sp>
    </p:spTree>
    <p:extLst>
      <p:ext uri="{BB962C8B-B14F-4D97-AF65-F5344CB8AC3E}">
        <p14:creationId xmlns:p14="http://schemas.microsoft.com/office/powerpoint/2010/main" val="1687282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79890-7F20-4CA8-94C4-6FDEBCF9787E}"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A2813-8B82-4F90-BE2E-C7207325F254}" type="slidenum">
              <a:rPr lang="en-US" smtClean="0"/>
              <a:t>‹#›</a:t>
            </a:fld>
            <a:endParaRPr lang="en-US"/>
          </a:p>
        </p:txBody>
      </p:sp>
    </p:spTree>
    <p:extLst>
      <p:ext uri="{BB962C8B-B14F-4D97-AF65-F5344CB8AC3E}">
        <p14:creationId xmlns:p14="http://schemas.microsoft.com/office/powerpoint/2010/main" val="125726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79890-7F20-4CA8-94C4-6FDEBCF9787E}"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A2813-8B82-4F90-BE2E-C7207325F254}" type="slidenum">
              <a:rPr lang="en-US" smtClean="0"/>
              <a:t>‹#›</a:t>
            </a:fld>
            <a:endParaRPr lang="en-US"/>
          </a:p>
        </p:txBody>
      </p:sp>
    </p:spTree>
    <p:extLst>
      <p:ext uri="{BB962C8B-B14F-4D97-AF65-F5344CB8AC3E}">
        <p14:creationId xmlns:p14="http://schemas.microsoft.com/office/powerpoint/2010/main" val="323580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B79890-7F20-4CA8-94C4-6FDEBCF9787E}"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A2813-8B82-4F90-BE2E-C7207325F254}" type="slidenum">
              <a:rPr lang="en-US" smtClean="0"/>
              <a:t>‹#›</a:t>
            </a:fld>
            <a:endParaRPr lang="en-US"/>
          </a:p>
        </p:txBody>
      </p:sp>
    </p:spTree>
    <p:extLst>
      <p:ext uri="{BB962C8B-B14F-4D97-AF65-F5344CB8AC3E}">
        <p14:creationId xmlns:p14="http://schemas.microsoft.com/office/powerpoint/2010/main" val="2828420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B79890-7F20-4CA8-94C4-6FDEBCF9787E}"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A2813-8B82-4F90-BE2E-C7207325F254}" type="slidenum">
              <a:rPr lang="en-US" smtClean="0"/>
              <a:t>‹#›</a:t>
            </a:fld>
            <a:endParaRPr lang="en-US"/>
          </a:p>
        </p:txBody>
      </p:sp>
    </p:spTree>
    <p:extLst>
      <p:ext uri="{BB962C8B-B14F-4D97-AF65-F5344CB8AC3E}">
        <p14:creationId xmlns:p14="http://schemas.microsoft.com/office/powerpoint/2010/main" val="3854713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B79890-7F20-4CA8-94C4-6FDEBCF9787E}" type="datetimeFigureOut">
              <a:rPr lang="en-US" smtClean="0"/>
              <a:t>4/12/2016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8A2813-8B82-4F90-BE2E-C7207325F254}" type="slidenum">
              <a:rPr lang="en-US" smtClean="0"/>
              <a:t>‹#›</a:t>
            </a:fld>
            <a:endParaRPr lang="en-US"/>
          </a:p>
        </p:txBody>
      </p:sp>
    </p:spTree>
    <p:extLst>
      <p:ext uri="{BB962C8B-B14F-4D97-AF65-F5344CB8AC3E}">
        <p14:creationId xmlns:p14="http://schemas.microsoft.com/office/powerpoint/2010/main" val="2388845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B79890-7F20-4CA8-94C4-6FDEBCF9787E}" type="datetimeFigureOut">
              <a:rPr lang="en-US" smtClean="0"/>
              <a:t>4/12/2016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8A2813-8B82-4F90-BE2E-C7207325F254}" type="slidenum">
              <a:rPr lang="en-US" smtClean="0"/>
              <a:t>‹#›</a:t>
            </a:fld>
            <a:endParaRPr lang="en-US"/>
          </a:p>
        </p:txBody>
      </p:sp>
    </p:spTree>
    <p:extLst>
      <p:ext uri="{BB962C8B-B14F-4D97-AF65-F5344CB8AC3E}">
        <p14:creationId xmlns:p14="http://schemas.microsoft.com/office/powerpoint/2010/main" val="1047612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79890-7F20-4CA8-94C4-6FDEBCF9787E}" type="datetimeFigureOut">
              <a:rPr lang="en-US" smtClean="0"/>
              <a:t>4/12/2016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8A2813-8B82-4F90-BE2E-C7207325F254}" type="slidenum">
              <a:rPr lang="en-US" smtClean="0"/>
              <a:t>‹#›</a:t>
            </a:fld>
            <a:endParaRPr lang="en-US"/>
          </a:p>
        </p:txBody>
      </p:sp>
    </p:spTree>
    <p:extLst>
      <p:ext uri="{BB962C8B-B14F-4D97-AF65-F5344CB8AC3E}">
        <p14:creationId xmlns:p14="http://schemas.microsoft.com/office/powerpoint/2010/main" val="859443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79890-7F20-4CA8-94C4-6FDEBCF9787E}"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A2813-8B82-4F90-BE2E-C7207325F254}" type="slidenum">
              <a:rPr lang="en-US" smtClean="0"/>
              <a:t>‹#›</a:t>
            </a:fld>
            <a:endParaRPr lang="en-US"/>
          </a:p>
        </p:txBody>
      </p:sp>
    </p:spTree>
    <p:extLst>
      <p:ext uri="{BB962C8B-B14F-4D97-AF65-F5344CB8AC3E}">
        <p14:creationId xmlns:p14="http://schemas.microsoft.com/office/powerpoint/2010/main" val="526726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79890-7F20-4CA8-94C4-6FDEBCF9787E}"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A2813-8B82-4F90-BE2E-C7207325F254}" type="slidenum">
              <a:rPr lang="en-US" smtClean="0"/>
              <a:t>‹#›</a:t>
            </a:fld>
            <a:endParaRPr lang="en-US"/>
          </a:p>
        </p:txBody>
      </p:sp>
    </p:spTree>
    <p:extLst>
      <p:ext uri="{BB962C8B-B14F-4D97-AF65-F5344CB8AC3E}">
        <p14:creationId xmlns:p14="http://schemas.microsoft.com/office/powerpoint/2010/main" val="2097983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79890-7F20-4CA8-94C4-6FDEBCF9787E}" type="datetimeFigureOut">
              <a:rPr lang="en-US" smtClean="0"/>
              <a:t>4/12/2016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A2813-8B82-4F90-BE2E-C7207325F254}" type="slidenum">
              <a:rPr lang="en-US" smtClean="0"/>
              <a:t>‹#›</a:t>
            </a:fld>
            <a:endParaRPr lang="en-US"/>
          </a:p>
        </p:txBody>
      </p:sp>
    </p:spTree>
    <p:extLst>
      <p:ext uri="{BB962C8B-B14F-4D97-AF65-F5344CB8AC3E}">
        <p14:creationId xmlns:p14="http://schemas.microsoft.com/office/powerpoint/2010/main" val="3245757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716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799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CAPTAIN</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solidFill>
                  <a:srgbClr val="FF0000"/>
                </a:solidFill>
              </a:rPr>
              <a:t>Please Remember: </a:t>
            </a:r>
            <a:r>
              <a:rPr lang="en-US" dirty="0">
                <a:solidFill>
                  <a:srgbClr val="FF0000"/>
                </a:solidFill>
              </a:rPr>
              <a:t>As Lead Road Captain your first priority is to insure that the ride is safe and enjoyable for all riders. </a:t>
            </a:r>
            <a:endParaRPr lang="en-US" dirty="0" smtClean="0">
              <a:solidFill>
                <a:srgbClr val="FF0000"/>
              </a:solidFill>
            </a:endParaRPr>
          </a:p>
          <a:p>
            <a:r>
              <a:rPr lang="en-US" dirty="0" smtClean="0">
                <a:solidFill>
                  <a:srgbClr val="FF0000"/>
                </a:solidFill>
              </a:rPr>
              <a:t> </a:t>
            </a:r>
            <a:r>
              <a:rPr lang="en-US" dirty="0">
                <a:solidFill>
                  <a:srgbClr val="FF0000"/>
                </a:solidFill>
              </a:rPr>
              <a:t>Also, as Lead Road Captain you are </a:t>
            </a:r>
            <a:r>
              <a:rPr lang="en-US" b="1" dirty="0">
                <a:solidFill>
                  <a:srgbClr val="FF0000"/>
                </a:solidFill>
              </a:rPr>
              <a:t>COMPLETELY in charge of all riders.  </a:t>
            </a:r>
            <a:r>
              <a:rPr lang="en-US" dirty="0">
                <a:solidFill>
                  <a:srgbClr val="FF0000"/>
                </a:solidFill>
              </a:rPr>
              <a:t>As such, you should constantly be looking for trouble (oncoming traffic, road hazards, traffic from side roads, watching the bikes in your mirrors, anticipating traffic signals, if the weather turns bad, find a safe location to pull over). </a:t>
            </a:r>
            <a:endParaRPr lang="en-US" dirty="0" smtClean="0">
              <a:solidFill>
                <a:srgbClr val="FF0000"/>
              </a:solidFill>
            </a:endParaRPr>
          </a:p>
          <a:p>
            <a:r>
              <a:rPr lang="en-US" dirty="0" smtClean="0">
                <a:solidFill>
                  <a:srgbClr val="FF0000"/>
                </a:solidFill>
              </a:rPr>
              <a:t>Not </a:t>
            </a:r>
            <a:r>
              <a:rPr lang="en-US" dirty="0">
                <a:solidFill>
                  <a:srgbClr val="FF0000"/>
                </a:solidFill>
              </a:rPr>
              <a:t>a requirement, but a strong suggestion that all Road Captains successfully complete the Advanced Motorcycle Safety course.  </a:t>
            </a:r>
            <a:endParaRPr lang="en-US" dirty="0" smtClean="0">
              <a:solidFill>
                <a:srgbClr val="FF0000"/>
              </a:solidFill>
            </a:endParaRPr>
          </a:p>
          <a:p>
            <a:r>
              <a:rPr lang="en-US" dirty="0" smtClean="0">
                <a:solidFill>
                  <a:srgbClr val="FF0000"/>
                </a:solidFill>
              </a:rPr>
              <a:t>I </a:t>
            </a:r>
            <a:r>
              <a:rPr lang="en-US" dirty="0">
                <a:solidFill>
                  <a:srgbClr val="FF0000"/>
                </a:solidFill>
              </a:rPr>
              <a:t>also recommend RCs have CB radios for ease of communicating.</a:t>
            </a:r>
          </a:p>
          <a:p>
            <a:endParaRPr lang="en-US" dirty="0"/>
          </a:p>
        </p:txBody>
      </p:sp>
    </p:spTree>
    <p:extLst>
      <p:ext uri="{BB962C8B-B14F-4D97-AF65-F5344CB8AC3E}">
        <p14:creationId xmlns:p14="http://schemas.microsoft.com/office/powerpoint/2010/main" val="1157025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should be Road Captains?</a:t>
            </a:r>
            <a:endParaRPr lang="en-US" dirty="0"/>
          </a:p>
        </p:txBody>
      </p:sp>
      <p:sp>
        <p:nvSpPr>
          <p:cNvPr id="3" name="Content Placeholder 2"/>
          <p:cNvSpPr>
            <a:spLocks noGrp="1"/>
          </p:cNvSpPr>
          <p:nvPr>
            <p:ph idx="1"/>
          </p:nvPr>
        </p:nvSpPr>
        <p:spPr/>
        <p:txBody>
          <a:bodyPr>
            <a:normAutofit fontScale="92500" lnSpcReduction="10000"/>
          </a:bodyPr>
          <a:lstStyle/>
          <a:p>
            <a:pPr lvl="1"/>
            <a:r>
              <a:rPr lang="en-US" sz="3200" dirty="0" smtClean="0">
                <a:solidFill>
                  <a:srgbClr val="FF0000"/>
                </a:solidFill>
              </a:rPr>
              <a:t>All Chapter Officers, Rider Educators,  and Ride Coordinators.</a:t>
            </a:r>
          </a:p>
          <a:p>
            <a:pPr lvl="1"/>
            <a:r>
              <a:rPr lang="en-US" sz="3200" dirty="0" smtClean="0">
                <a:solidFill>
                  <a:srgbClr val="FF0000"/>
                </a:solidFill>
              </a:rPr>
              <a:t>Any Rider who may happen to lead Organized rides, Dinner rides, etc.</a:t>
            </a:r>
          </a:p>
          <a:p>
            <a:pPr lvl="1"/>
            <a:r>
              <a:rPr lang="en-US" sz="3200" dirty="0" smtClean="0">
                <a:solidFill>
                  <a:srgbClr val="FF0000"/>
                </a:solidFill>
              </a:rPr>
              <a:t>Anyone wanting to further his or her knowledge of Team Riding.</a:t>
            </a:r>
          </a:p>
          <a:p>
            <a:pPr lvl="1"/>
            <a:r>
              <a:rPr lang="en-US" sz="3200" dirty="0">
                <a:solidFill>
                  <a:srgbClr val="FF0000"/>
                </a:solidFill>
              </a:rPr>
              <a:t>Finally, to be a Road Captain is </a:t>
            </a:r>
            <a:r>
              <a:rPr lang="en-US" sz="3200" b="1" dirty="0">
                <a:solidFill>
                  <a:srgbClr val="FF0000"/>
                </a:solidFill>
              </a:rPr>
              <a:t>a privilege </a:t>
            </a:r>
            <a:r>
              <a:rPr lang="en-US" sz="3200" dirty="0">
                <a:solidFill>
                  <a:srgbClr val="FF0000"/>
                </a:solidFill>
              </a:rPr>
              <a:t>earned, not just a Patch on your vest.  There is a tremendous amount of responsibility on you and not everyone is ready.</a:t>
            </a:r>
            <a:endParaRPr lang="en-US" sz="3200" dirty="0" smtClean="0">
              <a:solidFill>
                <a:srgbClr val="FF0000"/>
              </a:solidFill>
            </a:endParaRPr>
          </a:p>
          <a:p>
            <a:pPr lvl="1"/>
            <a:endParaRPr lang="en-US" sz="3200"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3347" y="5562600"/>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4101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SAFETY FIRST</a:t>
            </a:r>
            <a:br>
              <a:rPr lang="en-US" dirty="0"/>
            </a:br>
            <a:r>
              <a:rPr lang="en-US" dirty="0" smtClean="0"/>
              <a:t>(not involved)</a:t>
            </a:r>
            <a:endParaRPr lang="en-US" dirty="0"/>
          </a:p>
        </p:txBody>
      </p:sp>
      <p:sp>
        <p:nvSpPr>
          <p:cNvPr id="3" name="Content Placeholder 2"/>
          <p:cNvSpPr>
            <a:spLocks noGrp="1"/>
          </p:cNvSpPr>
          <p:nvPr>
            <p:ph idx="1"/>
          </p:nvPr>
        </p:nvSpPr>
        <p:spPr/>
        <p:txBody>
          <a:bodyPr>
            <a:noAutofit/>
          </a:bodyPr>
          <a:lstStyle/>
          <a:p>
            <a:endParaRPr lang="en-US" sz="1200" dirty="0">
              <a:solidFill>
                <a:srgbClr val="FF0000"/>
              </a:solidFill>
            </a:endParaRPr>
          </a:p>
          <a:p>
            <a:r>
              <a:rPr lang="en-US" sz="2400" dirty="0">
                <a:solidFill>
                  <a:srgbClr val="FF0000"/>
                </a:solidFill>
              </a:rPr>
              <a:t>Scene safety first – stop, park, kick stand down, engine off, pause 1-2 seconds and access the scene</a:t>
            </a:r>
            <a:r>
              <a:rPr lang="en-US" sz="2400" dirty="0" smtClean="0">
                <a:solidFill>
                  <a:srgbClr val="FF0000"/>
                </a:solidFill>
              </a:rPr>
              <a:t>. </a:t>
            </a:r>
          </a:p>
          <a:p>
            <a:r>
              <a:rPr lang="en-US" sz="2400" dirty="0" smtClean="0">
                <a:solidFill>
                  <a:srgbClr val="FF0000"/>
                </a:solidFill>
              </a:rPr>
              <a:t>You </a:t>
            </a:r>
            <a:r>
              <a:rPr lang="en-US" sz="2400" dirty="0">
                <a:solidFill>
                  <a:srgbClr val="FF0000"/>
                </a:solidFill>
              </a:rPr>
              <a:t>are not required to stop to render assistance at the scene of an accident.</a:t>
            </a:r>
          </a:p>
          <a:p>
            <a:r>
              <a:rPr lang="en-US" sz="2400" dirty="0" smtClean="0">
                <a:solidFill>
                  <a:srgbClr val="FF0000"/>
                </a:solidFill>
              </a:rPr>
              <a:t>Consider </a:t>
            </a:r>
            <a:r>
              <a:rPr lang="en-US" sz="2400" dirty="0">
                <a:solidFill>
                  <a:srgbClr val="FF0000"/>
                </a:solidFill>
              </a:rPr>
              <a:t>the rest of the group and continue to your </a:t>
            </a:r>
            <a:r>
              <a:rPr lang="en-US" sz="2400" dirty="0" smtClean="0">
                <a:solidFill>
                  <a:srgbClr val="FF0000"/>
                </a:solidFill>
              </a:rPr>
              <a:t>destination or a place where everyone can safety stop.</a:t>
            </a:r>
            <a:endParaRPr lang="en-US" sz="2400" dirty="0">
              <a:solidFill>
                <a:srgbClr val="FF0000"/>
              </a:solidFill>
            </a:endParaRPr>
          </a:p>
          <a:p>
            <a:r>
              <a:rPr lang="en-US" sz="2400" dirty="0" smtClean="0">
                <a:solidFill>
                  <a:srgbClr val="FF0000"/>
                </a:solidFill>
              </a:rPr>
              <a:t>If </a:t>
            </a:r>
            <a:r>
              <a:rPr lang="en-US" sz="2400" dirty="0">
                <a:solidFill>
                  <a:srgbClr val="FF0000"/>
                </a:solidFill>
              </a:rPr>
              <a:t>you do stop and offer first aid, you are not liable under the Good Samaritan Act as long as you only do what you have been trained to do</a:t>
            </a:r>
            <a:r>
              <a:rPr lang="en-US" sz="2400" dirty="0" smtClean="0">
                <a:solidFill>
                  <a:srgbClr val="FF0000"/>
                </a:solidFill>
              </a:rPr>
              <a:t>. </a:t>
            </a:r>
            <a:endParaRPr lang="en-US" sz="2400" dirty="0">
              <a:solidFill>
                <a:srgbClr val="FF0000"/>
              </a:solidFill>
            </a:endParaRPr>
          </a:p>
          <a:p>
            <a:endParaRPr lang="en-US" sz="2400" dirty="0">
              <a:solidFill>
                <a:srgbClr val="FF0000"/>
              </a:solidFill>
            </a:endParaRPr>
          </a:p>
          <a:p>
            <a:endParaRPr lang="en-US" sz="1200" dirty="0">
              <a:solidFill>
                <a:srgbClr val="FF0000"/>
              </a:solidFill>
            </a:endParaRPr>
          </a:p>
        </p:txBody>
      </p:sp>
    </p:spTree>
    <p:extLst>
      <p:ext uri="{BB962C8B-B14F-4D97-AF65-F5344CB8AC3E}">
        <p14:creationId xmlns:p14="http://schemas.microsoft.com/office/powerpoint/2010/main" val="1586102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FIRST AID</a:t>
            </a:r>
            <a:br>
              <a:rPr lang="en-US" dirty="0" smtClean="0"/>
            </a:br>
            <a:r>
              <a:rPr lang="en-US" dirty="0" smtClean="0"/>
              <a:t>(involved)</a:t>
            </a:r>
            <a:endParaRPr lang="en-US" dirty="0"/>
          </a:p>
        </p:txBody>
      </p:sp>
      <p:sp>
        <p:nvSpPr>
          <p:cNvPr id="3" name="Content Placeholder 2"/>
          <p:cNvSpPr>
            <a:spLocks noGrp="1"/>
          </p:cNvSpPr>
          <p:nvPr>
            <p:ph idx="1"/>
          </p:nvPr>
        </p:nvSpPr>
        <p:spPr/>
        <p:txBody>
          <a:bodyPr>
            <a:normAutofit fontScale="77500" lnSpcReduction="20000"/>
          </a:bodyPr>
          <a:lstStyle/>
          <a:p>
            <a:r>
              <a:rPr lang="en-US" dirty="0">
                <a:solidFill>
                  <a:srgbClr val="FF0000"/>
                </a:solidFill>
              </a:rPr>
              <a:t>However, if it’s one of our group involved in an accident, the Rear RC will be in charge because the Lead RC won’t know it happened, possibly.  Someone has to in charge.</a:t>
            </a:r>
          </a:p>
          <a:p>
            <a:endParaRPr lang="en-US" dirty="0">
              <a:solidFill>
                <a:srgbClr val="FF0000"/>
              </a:solidFill>
            </a:endParaRPr>
          </a:p>
          <a:p>
            <a:r>
              <a:rPr lang="en-US" dirty="0">
                <a:solidFill>
                  <a:srgbClr val="FF0000"/>
                </a:solidFill>
              </a:rPr>
              <a:t>You will need to designate only a few others to assist.  Designate someone who knows where you are to call 9-11; designate someone to assist the injured rider/s/ if not you, and designate someone to get the rest of the riders out of the way, preferably to your original </a:t>
            </a:r>
            <a:r>
              <a:rPr lang="en-US" dirty="0" smtClean="0">
                <a:solidFill>
                  <a:srgbClr val="FF0000"/>
                </a:solidFill>
              </a:rPr>
              <a:t>destination or to a safe place where they can stop/wait.</a:t>
            </a:r>
            <a:endParaRPr lang="en-US" dirty="0">
              <a:solidFill>
                <a:srgbClr val="FF0000"/>
              </a:solidFill>
            </a:endParaRPr>
          </a:p>
          <a:p>
            <a:endParaRPr lang="en-US" dirty="0">
              <a:solidFill>
                <a:srgbClr val="FF0000"/>
              </a:solidFill>
            </a:endParaRPr>
          </a:p>
          <a:p>
            <a:r>
              <a:rPr lang="en-US" dirty="0">
                <a:solidFill>
                  <a:srgbClr val="FF0000"/>
                </a:solidFill>
              </a:rPr>
              <a:t>All assisting the injured should put on the exam gloves for your own safety.</a:t>
            </a:r>
          </a:p>
          <a:p>
            <a:endParaRPr lang="en-US" dirty="0"/>
          </a:p>
        </p:txBody>
      </p:sp>
    </p:spTree>
    <p:extLst>
      <p:ext uri="{BB962C8B-B14F-4D97-AF65-F5344CB8AC3E}">
        <p14:creationId xmlns:p14="http://schemas.microsoft.com/office/powerpoint/2010/main" val="427424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SAFETY FIRST</a:t>
            </a:r>
          </a:p>
        </p:txBody>
      </p:sp>
      <p:sp>
        <p:nvSpPr>
          <p:cNvPr id="3" name="Content Placeholder 2"/>
          <p:cNvSpPr>
            <a:spLocks noGrp="1"/>
          </p:cNvSpPr>
          <p:nvPr>
            <p:ph idx="1"/>
          </p:nvPr>
        </p:nvSpPr>
        <p:spPr/>
        <p:txBody>
          <a:bodyPr>
            <a:normAutofit fontScale="70000" lnSpcReduction="20000"/>
          </a:bodyPr>
          <a:lstStyle/>
          <a:p>
            <a:r>
              <a:rPr lang="en-US" dirty="0">
                <a:solidFill>
                  <a:srgbClr val="FF0000"/>
                </a:solidFill>
              </a:rPr>
              <a:t>Stabilize the head and neck and NEVER release until professional help arrives.  You will need to designate someone to do this.</a:t>
            </a:r>
          </a:p>
          <a:p>
            <a:endParaRPr lang="en-US" dirty="0">
              <a:solidFill>
                <a:srgbClr val="FF0000"/>
              </a:solidFill>
            </a:endParaRPr>
          </a:p>
          <a:p>
            <a:r>
              <a:rPr lang="en-US" dirty="0">
                <a:solidFill>
                  <a:srgbClr val="FF0000"/>
                </a:solidFill>
              </a:rPr>
              <a:t>Whoever is the one assisting the injured, first check the ABCs (airway, breathing, circulation).  AVPU – (Alert, Verbal response, Painful response, Unresponsive)  </a:t>
            </a:r>
            <a:endParaRPr lang="en-US" dirty="0" smtClean="0">
              <a:solidFill>
                <a:srgbClr val="FF0000"/>
              </a:solidFill>
            </a:endParaRPr>
          </a:p>
          <a:p>
            <a:endParaRPr lang="en-US" dirty="0">
              <a:solidFill>
                <a:srgbClr val="FF0000"/>
              </a:solidFill>
            </a:endParaRPr>
          </a:p>
          <a:p>
            <a:r>
              <a:rPr lang="en-US" dirty="0">
                <a:solidFill>
                  <a:srgbClr val="FF0000"/>
                </a:solidFill>
              </a:rPr>
              <a:t>If the patient is awake and breathing that’s good.  Tell the injured NOT to move and assure him/her that professional help is on the way. If awake, ask them where they hurt.  Do NOT move the injured if they are awake, tell them NOT to move.  Tell them to answer your questions with a YES or NO and NOT move their head.  If not breathing, check for a pulse by using your two fingers placed on the carotid artery on the side of their neck.</a:t>
            </a:r>
          </a:p>
          <a:p>
            <a:endParaRPr lang="en-US" dirty="0"/>
          </a:p>
        </p:txBody>
      </p:sp>
    </p:spTree>
    <p:extLst>
      <p:ext uri="{BB962C8B-B14F-4D97-AF65-F5344CB8AC3E}">
        <p14:creationId xmlns:p14="http://schemas.microsoft.com/office/powerpoint/2010/main" val="4015720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SAFETY FIRST</a:t>
            </a:r>
            <a:br>
              <a:rPr lang="en-US" dirty="0"/>
            </a:br>
            <a:endParaRPr lang="en-US" dirty="0"/>
          </a:p>
        </p:txBody>
      </p:sp>
      <p:sp>
        <p:nvSpPr>
          <p:cNvPr id="3" name="Content Placeholder 2"/>
          <p:cNvSpPr>
            <a:spLocks noGrp="1"/>
          </p:cNvSpPr>
          <p:nvPr>
            <p:ph idx="1"/>
          </p:nvPr>
        </p:nvSpPr>
        <p:spPr/>
        <p:txBody>
          <a:bodyPr>
            <a:noAutofit/>
          </a:bodyPr>
          <a:lstStyle/>
          <a:p>
            <a:r>
              <a:rPr lang="en-US" sz="2400" dirty="0" smtClean="0">
                <a:solidFill>
                  <a:srgbClr val="FF0000"/>
                </a:solidFill>
              </a:rPr>
              <a:t>If there </a:t>
            </a:r>
            <a:r>
              <a:rPr lang="en-US" sz="2400" dirty="0">
                <a:solidFill>
                  <a:srgbClr val="FF0000"/>
                </a:solidFill>
              </a:rPr>
              <a:t>is bleeding, blood flowing from an injury, it’s a vein, if it’s pumping blood, it’s and artery.  Either way, applying direct pressure on the wound is the ONLY thing you should do.  Put on your exam gloves first (NOT you M/C gloves, then the dressing.  DO NOT remove whatever you’re using.  If it becomes soaked with blood, put more bandages or whatever you have on top of the bloody one. If no broken bones are visible, raising the arm or leg that is </a:t>
            </a:r>
            <a:r>
              <a:rPr lang="en-US" sz="2400" dirty="0" smtClean="0">
                <a:solidFill>
                  <a:srgbClr val="FF0000"/>
                </a:solidFill>
              </a:rPr>
              <a:t>bleeding will </a:t>
            </a:r>
            <a:r>
              <a:rPr lang="en-US" sz="2400" dirty="0">
                <a:solidFill>
                  <a:srgbClr val="FF0000"/>
                </a:solidFill>
              </a:rPr>
              <a:t>help.  </a:t>
            </a:r>
            <a:endParaRPr lang="en-US" sz="2400" dirty="0" smtClean="0">
              <a:solidFill>
                <a:srgbClr val="FF0000"/>
              </a:solidFill>
            </a:endParaRPr>
          </a:p>
          <a:p>
            <a:endParaRPr lang="en-US" sz="2400" dirty="0">
              <a:solidFill>
                <a:srgbClr val="FF0000"/>
              </a:solidFill>
            </a:endParaRPr>
          </a:p>
          <a:p>
            <a:r>
              <a:rPr lang="en-US" sz="2400" dirty="0" smtClean="0">
                <a:solidFill>
                  <a:srgbClr val="FF0000"/>
                </a:solidFill>
              </a:rPr>
              <a:t> </a:t>
            </a:r>
            <a:r>
              <a:rPr lang="en-US" sz="2400" dirty="0">
                <a:solidFill>
                  <a:srgbClr val="FF0000"/>
                </a:solidFill>
              </a:rPr>
              <a:t>Drug stores sell Non-latex gloves.  They are also great in the winter inside your regular gloves for keeping your hand warm</a:t>
            </a:r>
            <a:r>
              <a:rPr lang="en-US" sz="2400" dirty="0" smtClean="0">
                <a:solidFill>
                  <a:srgbClr val="FF0000"/>
                </a:solidFill>
              </a:rPr>
              <a:t>.</a:t>
            </a:r>
          </a:p>
          <a:p>
            <a:endParaRPr lang="en-US" sz="2400" dirty="0">
              <a:solidFill>
                <a:srgbClr val="FF0000"/>
              </a:solidFill>
            </a:endParaRPr>
          </a:p>
          <a:p>
            <a:r>
              <a:rPr lang="en-US" sz="2400" dirty="0" smtClean="0">
                <a:solidFill>
                  <a:srgbClr val="FF0000"/>
                </a:solidFill>
              </a:rPr>
              <a:t>Always </a:t>
            </a:r>
            <a:r>
              <a:rPr lang="en-US" sz="2400" dirty="0">
                <a:solidFill>
                  <a:srgbClr val="FF0000"/>
                </a:solidFill>
              </a:rPr>
              <a:t>reassure the injured that help is on the way.  </a:t>
            </a:r>
          </a:p>
          <a:p>
            <a:pPr marL="0" indent="0">
              <a:buNone/>
            </a:pPr>
            <a:endParaRPr lang="en-US" sz="2400" dirty="0">
              <a:solidFill>
                <a:srgbClr val="FF0000"/>
              </a:solidFill>
            </a:endParaRPr>
          </a:p>
        </p:txBody>
      </p:sp>
    </p:spTree>
    <p:extLst>
      <p:ext uri="{BB962C8B-B14F-4D97-AF65-F5344CB8AC3E}">
        <p14:creationId xmlns:p14="http://schemas.microsoft.com/office/powerpoint/2010/main" val="1232214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FIRST AID</a:t>
            </a:r>
            <a:endParaRPr lang="en-US" dirty="0"/>
          </a:p>
        </p:txBody>
      </p:sp>
      <p:sp>
        <p:nvSpPr>
          <p:cNvPr id="3" name="Content Placeholder 2"/>
          <p:cNvSpPr>
            <a:spLocks noGrp="1"/>
          </p:cNvSpPr>
          <p:nvPr>
            <p:ph idx="1"/>
          </p:nvPr>
        </p:nvSpPr>
        <p:spPr/>
        <p:txBody>
          <a:bodyPr>
            <a:noAutofit/>
          </a:bodyPr>
          <a:lstStyle/>
          <a:p>
            <a:r>
              <a:rPr lang="en-US" sz="2000" dirty="0">
                <a:solidFill>
                  <a:srgbClr val="FF0000"/>
                </a:solidFill>
              </a:rPr>
              <a:t>If the injured has broken bones, do not attempt anything other than stabilizing the head/neck and </a:t>
            </a:r>
            <a:r>
              <a:rPr lang="en-US" sz="2000" dirty="0" smtClean="0">
                <a:solidFill>
                  <a:srgbClr val="FF0000"/>
                </a:solidFill>
              </a:rPr>
              <a:t>bleeding</a:t>
            </a:r>
          </a:p>
          <a:p>
            <a:endParaRPr lang="en-US" sz="2400" dirty="0">
              <a:solidFill>
                <a:srgbClr val="FF0000"/>
              </a:solidFill>
            </a:endParaRPr>
          </a:p>
          <a:p>
            <a:r>
              <a:rPr lang="en-US" sz="2000" dirty="0" smtClean="0">
                <a:solidFill>
                  <a:srgbClr val="FF0000"/>
                </a:solidFill>
              </a:rPr>
              <a:t>Do </a:t>
            </a:r>
            <a:r>
              <a:rPr lang="en-US" sz="2000" dirty="0">
                <a:solidFill>
                  <a:srgbClr val="FF0000"/>
                </a:solidFill>
              </a:rPr>
              <a:t>not move the injured unless he/she is not breathing.  You may have to roll the injured over on their back.  (demonstrate how).</a:t>
            </a:r>
          </a:p>
          <a:p>
            <a:r>
              <a:rPr lang="en-US" sz="2000" dirty="0" smtClean="0">
                <a:solidFill>
                  <a:srgbClr val="FF0000"/>
                </a:solidFill>
              </a:rPr>
              <a:t>Helmet </a:t>
            </a:r>
            <a:r>
              <a:rPr lang="en-US" sz="2000" dirty="0">
                <a:solidFill>
                  <a:srgbClr val="FF0000"/>
                </a:solidFill>
              </a:rPr>
              <a:t>removal is not necessary since mouth to mouth is no longer part of CPR.  Full face helmets, recommend raising the lid so the injured is more comfortable.  Hospital staffs prefer the patient arrive with the helmet on.</a:t>
            </a:r>
          </a:p>
          <a:p>
            <a:r>
              <a:rPr lang="en-US" sz="2000" dirty="0" smtClean="0">
                <a:solidFill>
                  <a:srgbClr val="FF0000"/>
                </a:solidFill>
              </a:rPr>
              <a:t> </a:t>
            </a:r>
            <a:r>
              <a:rPr lang="en-US" sz="2000" dirty="0">
                <a:solidFill>
                  <a:srgbClr val="FF0000"/>
                </a:solidFill>
              </a:rPr>
              <a:t>I suggest each RC can make their own.  Large zip lock bag with some sort of absorbing pads such “trauma dressings from a drug store, </a:t>
            </a:r>
            <a:r>
              <a:rPr lang="en-US" sz="2000" dirty="0" err="1">
                <a:solidFill>
                  <a:srgbClr val="FF0000"/>
                </a:solidFill>
              </a:rPr>
              <a:t>Kotext</a:t>
            </a:r>
            <a:r>
              <a:rPr lang="en-US" sz="2000" dirty="0">
                <a:solidFill>
                  <a:srgbClr val="FF0000"/>
                </a:solidFill>
              </a:rPr>
              <a:t> or similar product will work.  A space blanket purchased at a surplus store, camping, even Wal-Mart, Target, etc. carry them, and of course non-latex gloves.  The space blanket has many uses.  Protecting the injured, warming the injured, and shielding the injured. </a:t>
            </a:r>
          </a:p>
        </p:txBody>
      </p:sp>
    </p:spTree>
    <p:extLst>
      <p:ext uri="{BB962C8B-B14F-4D97-AF65-F5344CB8AC3E}">
        <p14:creationId xmlns:p14="http://schemas.microsoft.com/office/powerpoint/2010/main" val="989706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FIRST AID</a:t>
            </a:r>
            <a:endParaRPr lang="en-US" dirty="0"/>
          </a:p>
        </p:txBody>
      </p:sp>
      <p:sp>
        <p:nvSpPr>
          <p:cNvPr id="3" name="Content Placeholder 2"/>
          <p:cNvSpPr>
            <a:spLocks noGrp="1"/>
          </p:cNvSpPr>
          <p:nvPr>
            <p:ph idx="1"/>
          </p:nvPr>
        </p:nvSpPr>
        <p:spPr/>
        <p:txBody>
          <a:bodyPr>
            <a:normAutofit/>
          </a:bodyPr>
          <a:lstStyle/>
          <a:p>
            <a:r>
              <a:rPr lang="en-US" sz="2800" dirty="0">
                <a:solidFill>
                  <a:srgbClr val="FF0000"/>
                </a:solidFill>
              </a:rPr>
              <a:t>Remember that the injured may go into shock (Hyper fusion). Signs of shock: altered mental status, cool/clammy skin, nausea, labored breathing, rapid pulse.  Use the thermal blanket, and can raise the legs slightly if not injured</a:t>
            </a:r>
          </a:p>
          <a:p>
            <a:endParaRPr lang="en-US" sz="2800" dirty="0">
              <a:solidFill>
                <a:srgbClr val="FF0000"/>
              </a:solidFill>
            </a:endParaRPr>
          </a:p>
          <a:p>
            <a:r>
              <a:rPr lang="en-US" sz="2800" dirty="0">
                <a:solidFill>
                  <a:srgbClr val="FF0000"/>
                </a:solidFill>
              </a:rPr>
              <a:t>Most injured will be concerned about their ride and will not won’t to go to the hospital.  You cannot make them either, but it is to their advantage.</a:t>
            </a:r>
          </a:p>
        </p:txBody>
      </p:sp>
    </p:spTree>
    <p:extLst>
      <p:ext uri="{BB962C8B-B14F-4D97-AF65-F5344CB8AC3E}">
        <p14:creationId xmlns:p14="http://schemas.microsoft.com/office/powerpoint/2010/main" val="997400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FIRST AID</a:t>
            </a:r>
            <a:endParaRPr lang="en-US" dirty="0"/>
          </a:p>
        </p:txBody>
      </p:sp>
      <p:sp>
        <p:nvSpPr>
          <p:cNvPr id="3" name="Content Placeholder 2"/>
          <p:cNvSpPr>
            <a:spLocks noGrp="1"/>
          </p:cNvSpPr>
          <p:nvPr>
            <p:ph idx="1"/>
          </p:nvPr>
        </p:nvSpPr>
        <p:spPr/>
        <p:txBody>
          <a:bodyPr>
            <a:normAutofit fontScale="70000" lnSpcReduction="20000"/>
          </a:bodyPr>
          <a:lstStyle/>
          <a:p>
            <a:r>
              <a:rPr lang="en-US" dirty="0">
                <a:solidFill>
                  <a:srgbClr val="FF0000"/>
                </a:solidFill>
              </a:rPr>
              <a:t>Other concerns:  Heat stroke and heat exhaustion could be a problem during  hot summers.  Lead RC should consider stopping more often for liquids.  When you stop, walk around and checkout the riders. Same holds true in cold weather with hypothermia.  </a:t>
            </a:r>
          </a:p>
          <a:p>
            <a:endParaRPr lang="en-US" dirty="0">
              <a:solidFill>
                <a:srgbClr val="FF0000"/>
              </a:solidFill>
            </a:endParaRPr>
          </a:p>
          <a:p>
            <a:r>
              <a:rPr lang="en-US" dirty="0">
                <a:solidFill>
                  <a:srgbClr val="FF0000"/>
                </a:solidFill>
              </a:rPr>
              <a:t>Signs of heat stroke (hyperthermia) hot, dry or even moist skin, rapid pulse, weakness, cramps, no sweating.  Get out of the heat, cool compresses to the forehead and wrist, hydrate as needed.</a:t>
            </a:r>
          </a:p>
          <a:p>
            <a:endParaRPr lang="en-US" dirty="0">
              <a:solidFill>
                <a:srgbClr val="FF0000"/>
              </a:solidFill>
            </a:endParaRPr>
          </a:p>
          <a:p>
            <a:r>
              <a:rPr lang="en-US" dirty="0">
                <a:solidFill>
                  <a:srgbClr val="FF0000"/>
                </a:solidFill>
              </a:rPr>
              <a:t>Signs of hypothermia: No shivering, stiffness, drowsiness.  Warm up slowly, do not rub the affected area, fingers can be put in armpits.   Even if the weather seems warm, the wind-chill factor can cause hypothermia</a:t>
            </a:r>
          </a:p>
        </p:txBody>
      </p:sp>
    </p:spTree>
    <p:extLst>
      <p:ext uri="{BB962C8B-B14F-4D97-AF65-F5344CB8AC3E}">
        <p14:creationId xmlns:p14="http://schemas.microsoft.com/office/powerpoint/2010/main" val="1635383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Team?</a:t>
            </a:r>
            <a:endParaRPr lang="en-US" dirty="0"/>
          </a:p>
        </p:txBody>
      </p:sp>
      <p:sp>
        <p:nvSpPr>
          <p:cNvPr id="3" name="Content Placeholder 2"/>
          <p:cNvSpPr>
            <a:spLocks noGrp="1"/>
          </p:cNvSpPr>
          <p:nvPr>
            <p:ph idx="1"/>
          </p:nvPr>
        </p:nvSpPr>
        <p:spPr>
          <a:xfrm>
            <a:off x="457200" y="1600200"/>
            <a:ext cx="8229600" cy="4038599"/>
          </a:xfrm>
        </p:spPr>
        <p:txBody>
          <a:bodyPr>
            <a:normAutofit lnSpcReduction="10000"/>
          </a:bodyPr>
          <a:lstStyle/>
          <a:p>
            <a:pPr lvl="1">
              <a:buFont typeface="Arial" pitchFamily="34" charset="0"/>
              <a:buChar char="•"/>
            </a:pPr>
            <a:r>
              <a:rPr lang="en-US" dirty="0" smtClean="0">
                <a:solidFill>
                  <a:srgbClr val="FF0000"/>
                </a:solidFill>
              </a:rPr>
              <a:t>Mass Riding</a:t>
            </a:r>
          </a:p>
          <a:p>
            <a:pPr lvl="2"/>
            <a:r>
              <a:rPr lang="en-US" dirty="0" smtClean="0">
                <a:solidFill>
                  <a:srgbClr val="FF0000"/>
                </a:solidFill>
              </a:rPr>
              <a:t>Everyone does their own thing.</a:t>
            </a:r>
          </a:p>
          <a:p>
            <a:pPr lvl="1">
              <a:buFont typeface="Arial" pitchFamily="34" charset="0"/>
              <a:buChar char="•"/>
            </a:pPr>
            <a:r>
              <a:rPr lang="en-US" dirty="0" smtClean="0">
                <a:solidFill>
                  <a:srgbClr val="FF0000"/>
                </a:solidFill>
              </a:rPr>
              <a:t>Leisure Riding</a:t>
            </a:r>
          </a:p>
          <a:p>
            <a:pPr lvl="2"/>
            <a:r>
              <a:rPr lang="en-US" dirty="0" smtClean="0">
                <a:solidFill>
                  <a:srgbClr val="FF0000"/>
                </a:solidFill>
              </a:rPr>
              <a:t>Riders have a basic idea of each other’s styles. </a:t>
            </a:r>
          </a:p>
          <a:p>
            <a:pPr lvl="1">
              <a:buFont typeface="Arial" pitchFamily="34" charset="0"/>
              <a:buChar char="•"/>
            </a:pPr>
            <a:r>
              <a:rPr lang="en-US" dirty="0" smtClean="0">
                <a:solidFill>
                  <a:srgbClr val="FF0000"/>
                </a:solidFill>
              </a:rPr>
              <a:t>Team Riding</a:t>
            </a:r>
          </a:p>
          <a:p>
            <a:pPr lvl="2"/>
            <a:r>
              <a:rPr lang="en-US" dirty="0" smtClean="0">
                <a:solidFill>
                  <a:srgbClr val="FF0000"/>
                </a:solidFill>
              </a:rPr>
              <a:t>Structured planning and ride conduct.</a:t>
            </a:r>
          </a:p>
          <a:p>
            <a:pPr lvl="2"/>
            <a:r>
              <a:rPr lang="en-US" dirty="0" smtClean="0">
                <a:solidFill>
                  <a:srgbClr val="FF0000"/>
                </a:solidFill>
              </a:rPr>
              <a:t>Having  a set  “Rules of the Road”</a:t>
            </a:r>
          </a:p>
          <a:p>
            <a:pPr lvl="2"/>
            <a:r>
              <a:rPr lang="en-US" dirty="0" smtClean="0">
                <a:solidFill>
                  <a:srgbClr val="FF0000"/>
                </a:solidFill>
              </a:rPr>
              <a:t>Actively working together to make the ride safer, more relaxing, and more enjoyable.</a:t>
            </a:r>
          </a:p>
        </p:txBody>
      </p:sp>
    </p:spTree>
    <p:extLst>
      <p:ext uri="{BB962C8B-B14F-4D97-AF65-F5344CB8AC3E}">
        <p14:creationId xmlns:p14="http://schemas.microsoft.com/office/powerpoint/2010/main" val="839558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686800" cy="334961"/>
          </a:xfrm>
        </p:spPr>
        <p:txBody>
          <a:bodyPr>
            <a:normAutofit fontScale="90000"/>
          </a:bodyPr>
          <a:lstStyle/>
          <a:p>
            <a:r>
              <a:rPr lang="en-US" b="1" dirty="0" smtClean="0">
                <a:solidFill>
                  <a:srgbClr val="FF0000"/>
                </a:solidFill>
              </a:rPr>
              <a:t>SAFETY FIRST</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	</a:t>
            </a:r>
            <a:r>
              <a:rPr lang="en-US" sz="2400" dirty="0" smtClean="0"/>
              <a:t>   	</a:t>
            </a:r>
            <a:r>
              <a:rPr lang="en-US" dirty="0" smtClean="0"/>
              <a:t>  </a:t>
            </a:r>
            <a:r>
              <a:rPr lang="en-US" b="1" dirty="0" smtClean="0">
                <a:solidFill>
                  <a:srgbClr val="FF0000"/>
                </a:solidFill>
              </a:rPr>
              <a:t>FIRST FACT TO REMEMBER:</a:t>
            </a:r>
          </a:p>
          <a:p>
            <a:pPr marL="0" indent="0">
              <a:buNone/>
            </a:pPr>
            <a:endParaRPr lang="en-US" b="1" dirty="0" smtClean="0">
              <a:solidFill>
                <a:srgbClr val="FF0000"/>
              </a:solidFill>
            </a:endParaRPr>
          </a:p>
          <a:p>
            <a:pPr marL="0" indent="0">
              <a:buNone/>
            </a:pPr>
            <a:r>
              <a:rPr lang="en-US" b="1" dirty="0" smtClean="0">
                <a:solidFill>
                  <a:srgbClr val="FF0000"/>
                </a:solidFill>
              </a:rPr>
              <a:t>  </a:t>
            </a:r>
            <a:r>
              <a:rPr lang="en-US" b="1" dirty="0">
                <a:solidFill>
                  <a:srgbClr val="FF0000"/>
                </a:solidFill>
              </a:rPr>
              <a:t> </a:t>
            </a:r>
            <a:r>
              <a:rPr lang="en-US" b="1" dirty="0" smtClean="0">
                <a:solidFill>
                  <a:srgbClr val="FF0000"/>
                </a:solidFill>
              </a:rPr>
              <a:t>     MOTORCYCLE RIDING BY IT’S NATURE IS            			DANGEROUS</a:t>
            </a:r>
          </a:p>
          <a:p>
            <a:endParaRPr lang="en-US" b="1" dirty="0" smtClean="0">
              <a:solidFill>
                <a:srgbClr val="FF0000"/>
              </a:solidFill>
            </a:endParaRPr>
          </a:p>
          <a:p>
            <a:pPr marL="0" indent="0">
              <a:buNone/>
            </a:pPr>
            <a:r>
              <a:rPr lang="en-US" b="1" dirty="0" smtClean="0">
                <a:solidFill>
                  <a:srgbClr val="FF0000"/>
                </a:solidFill>
              </a:rPr>
              <a:t>            	SECOND FACT TO REMEMBER:</a:t>
            </a:r>
          </a:p>
          <a:p>
            <a:endParaRPr lang="en-US" b="1" dirty="0" smtClean="0">
              <a:solidFill>
                <a:srgbClr val="FF0000"/>
              </a:solidFill>
            </a:endParaRPr>
          </a:p>
          <a:p>
            <a:pPr marL="0" indent="0">
              <a:buNone/>
            </a:pPr>
            <a:r>
              <a:rPr lang="en-US" b="1" dirty="0" smtClean="0">
                <a:solidFill>
                  <a:srgbClr val="FF0000"/>
                </a:solidFill>
              </a:rPr>
              <a:t>                	 TRAIN AND BE PREPARED</a:t>
            </a:r>
            <a:endParaRPr lang="en-US" b="1" dirty="0">
              <a:solidFill>
                <a:srgbClr val="FF0000"/>
              </a:solidFill>
            </a:endParaRPr>
          </a:p>
        </p:txBody>
      </p:sp>
    </p:spTree>
    <p:extLst>
      <p:ext uri="{BB962C8B-B14F-4D97-AF65-F5344CB8AC3E}">
        <p14:creationId xmlns:p14="http://schemas.microsoft.com/office/powerpoint/2010/main" val="1685540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Responsibilities</a:t>
            </a:r>
            <a:endParaRPr lang="en-US" dirty="0"/>
          </a:p>
        </p:txBody>
      </p:sp>
      <p:sp>
        <p:nvSpPr>
          <p:cNvPr id="3" name="Content Placeholder 2"/>
          <p:cNvSpPr>
            <a:spLocks noGrp="1"/>
          </p:cNvSpPr>
          <p:nvPr>
            <p:ph idx="1"/>
          </p:nvPr>
        </p:nvSpPr>
        <p:spPr/>
        <p:txBody>
          <a:bodyPr/>
          <a:lstStyle/>
          <a:p>
            <a:r>
              <a:rPr lang="en-US" dirty="0" smtClean="0">
                <a:solidFill>
                  <a:srgbClr val="FF0000"/>
                </a:solidFill>
              </a:rPr>
              <a:t>All Riders Responsibilities</a:t>
            </a:r>
          </a:p>
          <a:p>
            <a:endParaRPr lang="en-US" dirty="0" smtClean="0">
              <a:solidFill>
                <a:srgbClr val="FF0000"/>
              </a:solidFill>
            </a:endParaRPr>
          </a:p>
          <a:p>
            <a:r>
              <a:rPr lang="en-US" dirty="0" smtClean="0">
                <a:solidFill>
                  <a:srgbClr val="FF0000"/>
                </a:solidFill>
              </a:rPr>
              <a:t>Lead Bike Responsibilities</a:t>
            </a:r>
          </a:p>
          <a:p>
            <a:endParaRPr lang="en-US" dirty="0" smtClean="0">
              <a:solidFill>
                <a:srgbClr val="FF0000"/>
              </a:solidFill>
            </a:endParaRPr>
          </a:p>
          <a:p>
            <a:r>
              <a:rPr lang="en-US" dirty="0" smtClean="0">
                <a:solidFill>
                  <a:srgbClr val="FF0000"/>
                </a:solidFill>
              </a:rPr>
              <a:t>Drag Bike Responsibilities</a:t>
            </a:r>
          </a:p>
          <a:p>
            <a:endParaRPr lang="en-US" dirty="0" smtClean="0">
              <a:solidFill>
                <a:srgbClr val="FF0000"/>
              </a:solidFill>
            </a:endParaRPr>
          </a:p>
          <a:p>
            <a:r>
              <a:rPr lang="en-US" dirty="0" smtClean="0">
                <a:solidFill>
                  <a:srgbClr val="FF0000"/>
                </a:solidFill>
              </a:rPr>
              <a:t>Team Member Responsibilities</a:t>
            </a:r>
            <a:endParaRPr lang="en-US" dirty="0">
              <a:solidFill>
                <a:srgbClr val="FF0000"/>
              </a:solidFill>
            </a:endParaRPr>
          </a:p>
        </p:txBody>
      </p:sp>
    </p:spTree>
    <p:extLst>
      <p:ext uri="{BB962C8B-B14F-4D97-AF65-F5344CB8AC3E}">
        <p14:creationId xmlns:p14="http://schemas.microsoft.com/office/powerpoint/2010/main" val="7911515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Riders Responsibilities</a:t>
            </a:r>
            <a:endParaRPr lang="en-US" dirty="0"/>
          </a:p>
        </p:txBody>
      </p:sp>
      <p:sp>
        <p:nvSpPr>
          <p:cNvPr id="3" name="Content Placeholder 2"/>
          <p:cNvSpPr>
            <a:spLocks noGrp="1"/>
          </p:cNvSpPr>
          <p:nvPr>
            <p:ph idx="1"/>
          </p:nvPr>
        </p:nvSpPr>
        <p:spPr>
          <a:xfrm>
            <a:off x="0" y="1143000"/>
            <a:ext cx="7848600" cy="5181600"/>
          </a:xfrm>
        </p:spPr>
        <p:txBody>
          <a:bodyPr>
            <a:normAutofit/>
          </a:bodyPr>
          <a:lstStyle/>
          <a:p>
            <a:r>
              <a:rPr lang="en-US" dirty="0" smtClean="0">
                <a:solidFill>
                  <a:srgbClr val="FF0000"/>
                </a:solidFill>
              </a:rPr>
              <a:t>Arrive on time</a:t>
            </a:r>
          </a:p>
          <a:p>
            <a:pPr lvl="1"/>
            <a:r>
              <a:rPr lang="en-US" dirty="0" smtClean="0">
                <a:solidFill>
                  <a:srgbClr val="FF0000"/>
                </a:solidFill>
              </a:rPr>
              <a:t>Full tank and empty bladder(full stomach?)</a:t>
            </a:r>
          </a:p>
          <a:p>
            <a:r>
              <a:rPr lang="en-US" dirty="0" smtClean="0">
                <a:solidFill>
                  <a:srgbClr val="FF0000"/>
                </a:solidFill>
              </a:rPr>
              <a:t>Complete pre-ride check</a:t>
            </a:r>
          </a:p>
          <a:p>
            <a:pPr lvl="1"/>
            <a:r>
              <a:rPr lang="en-US" dirty="0" smtClean="0">
                <a:solidFill>
                  <a:srgbClr val="FF0000"/>
                </a:solidFill>
              </a:rPr>
              <a:t>Bike known to be in good condition (T-CLOCS)</a:t>
            </a:r>
          </a:p>
          <a:p>
            <a:r>
              <a:rPr lang="en-US" dirty="0" smtClean="0">
                <a:solidFill>
                  <a:srgbClr val="FF0000"/>
                </a:solidFill>
              </a:rPr>
              <a:t>Be prepared with essentials</a:t>
            </a:r>
          </a:p>
          <a:p>
            <a:pPr lvl="1"/>
            <a:r>
              <a:rPr lang="en-US" dirty="0" smtClean="0">
                <a:solidFill>
                  <a:srgbClr val="FF0000"/>
                </a:solidFill>
              </a:rPr>
              <a:t>First Aid kit, Raingear, extra clothing, Emergency contact info, Cell phone</a:t>
            </a:r>
          </a:p>
          <a:p>
            <a:r>
              <a:rPr lang="en-US" dirty="0" smtClean="0">
                <a:solidFill>
                  <a:srgbClr val="FF0000"/>
                </a:solidFill>
              </a:rPr>
              <a:t>Inform coordinator of any special needs</a:t>
            </a:r>
          </a:p>
          <a:p>
            <a:pPr lvl="1"/>
            <a:r>
              <a:rPr lang="en-US" dirty="0" smtClean="0">
                <a:solidFill>
                  <a:srgbClr val="FF0000"/>
                </a:solidFill>
              </a:rPr>
              <a:t>Diabetes, Bladder or Back problems, etc.</a:t>
            </a:r>
            <a:endParaRPr lang="en-US" dirty="0">
              <a:solidFill>
                <a:srgbClr val="FF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276600"/>
            <a:ext cx="2628900" cy="1743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2985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T-CLOCS</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solidFill>
                  <a:srgbClr val="FF0000"/>
                </a:solidFill>
              </a:rPr>
              <a:t>T	Tires,      	Proper Pressure/Tread</a:t>
            </a:r>
          </a:p>
          <a:p>
            <a:r>
              <a:rPr lang="en-US" dirty="0" smtClean="0">
                <a:solidFill>
                  <a:srgbClr val="FF0000"/>
                </a:solidFill>
              </a:rPr>
              <a:t>C	Controls,	Throttle, Levers, Cables, Switches</a:t>
            </a:r>
          </a:p>
          <a:p>
            <a:r>
              <a:rPr lang="en-US" dirty="0" smtClean="0">
                <a:solidFill>
                  <a:srgbClr val="FF0000"/>
                </a:solidFill>
              </a:rPr>
              <a:t>L	Lights, 	High/Low beams, Signals, Brakes</a:t>
            </a:r>
          </a:p>
          <a:p>
            <a:r>
              <a:rPr lang="en-US" dirty="0" smtClean="0">
                <a:solidFill>
                  <a:srgbClr val="FF0000"/>
                </a:solidFill>
              </a:rPr>
              <a:t>O	Oil, 		Do you have it? If so, proper amount</a:t>
            </a:r>
          </a:p>
          <a:p>
            <a:r>
              <a:rPr lang="en-US" dirty="0" smtClean="0">
                <a:solidFill>
                  <a:srgbClr val="FF0000"/>
                </a:solidFill>
              </a:rPr>
              <a:t>C	Chassis, 	Air </a:t>
            </a:r>
            <a:r>
              <a:rPr lang="en-US" dirty="0">
                <a:solidFill>
                  <a:srgbClr val="FF0000"/>
                </a:solidFill>
              </a:rPr>
              <a:t>S</a:t>
            </a:r>
            <a:r>
              <a:rPr lang="en-US" dirty="0" smtClean="0">
                <a:solidFill>
                  <a:srgbClr val="FF0000"/>
                </a:solidFill>
              </a:rPr>
              <a:t>hocks? Belt/Chain?</a:t>
            </a:r>
          </a:p>
          <a:p>
            <a:r>
              <a:rPr lang="en-US" dirty="0" smtClean="0">
                <a:solidFill>
                  <a:srgbClr val="FF0000"/>
                </a:solidFill>
              </a:rPr>
              <a:t>S	Stand, 	Check spring and adjustment</a:t>
            </a:r>
            <a:endParaRPr lang="en-US" dirty="0">
              <a:solidFill>
                <a:srgbClr val="FF0000"/>
              </a:solidFill>
            </a:endParaRPr>
          </a:p>
        </p:txBody>
      </p:sp>
    </p:spTree>
    <p:extLst>
      <p:ext uri="{BB962C8B-B14F-4D97-AF65-F5344CB8AC3E}">
        <p14:creationId xmlns:p14="http://schemas.microsoft.com/office/powerpoint/2010/main" val="100053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Bike Responsibilities</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solidFill>
                  <a:srgbClr val="FF0000"/>
                </a:solidFill>
              </a:rPr>
              <a:t>Should be experienced</a:t>
            </a:r>
          </a:p>
          <a:p>
            <a:r>
              <a:rPr lang="en-US" dirty="0" smtClean="0">
                <a:solidFill>
                  <a:srgbClr val="FF0000"/>
                </a:solidFill>
              </a:rPr>
              <a:t>Be able to make quick, safe decisions</a:t>
            </a:r>
          </a:p>
          <a:p>
            <a:r>
              <a:rPr lang="en-US" dirty="0" smtClean="0">
                <a:solidFill>
                  <a:srgbClr val="FF0000"/>
                </a:solidFill>
              </a:rPr>
              <a:t>Pick his/her Drag Bike</a:t>
            </a:r>
          </a:p>
          <a:p>
            <a:r>
              <a:rPr lang="en-US" dirty="0" smtClean="0">
                <a:solidFill>
                  <a:srgbClr val="FF0000"/>
                </a:solidFill>
              </a:rPr>
              <a:t>Sets the tone for the ride</a:t>
            </a:r>
          </a:p>
          <a:p>
            <a:r>
              <a:rPr lang="en-US" dirty="0" smtClean="0">
                <a:solidFill>
                  <a:srgbClr val="FF0000"/>
                </a:solidFill>
              </a:rPr>
              <a:t>Maintains communications</a:t>
            </a:r>
          </a:p>
          <a:p>
            <a:r>
              <a:rPr lang="en-US" dirty="0" smtClean="0">
                <a:solidFill>
                  <a:srgbClr val="FF0000"/>
                </a:solidFill>
              </a:rPr>
              <a:t>Communicates any changes(speed, lane, </a:t>
            </a:r>
            <a:r>
              <a:rPr lang="en-US" dirty="0" err="1" smtClean="0">
                <a:solidFill>
                  <a:srgbClr val="FF0000"/>
                </a:solidFill>
              </a:rPr>
              <a:t>etc</a:t>
            </a:r>
            <a:r>
              <a:rPr lang="en-US" dirty="0" smtClean="0">
                <a:solidFill>
                  <a:srgbClr val="FF0000"/>
                </a:solidFill>
              </a:rPr>
              <a:t>)</a:t>
            </a:r>
          </a:p>
          <a:p>
            <a:r>
              <a:rPr lang="en-US" dirty="0" smtClean="0">
                <a:solidFill>
                  <a:srgbClr val="FF0000"/>
                </a:solidFill>
              </a:rPr>
              <a:t>Adheres to the schedule</a:t>
            </a:r>
          </a:p>
          <a:p>
            <a:r>
              <a:rPr lang="en-US" dirty="0" smtClean="0">
                <a:solidFill>
                  <a:srgbClr val="FF0000"/>
                </a:solidFill>
              </a:rPr>
              <a:t>Listens to Team Members</a:t>
            </a:r>
            <a:endParaRPr lang="en-US" dirty="0">
              <a:solidFill>
                <a:srgbClr val="FF0000"/>
              </a:solidFill>
            </a:endParaRPr>
          </a:p>
        </p:txBody>
      </p:sp>
    </p:spTree>
    <p:extLst>
      <p:ext uri="{BB962C8B-B14F-4D97-AF65-F5344CB8AC3E}">
        <p14:creationId xmlns:p14="http://schemas.microsoft.com/office/powerpoint/2010/main" val="130373264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 Bike Responsibilities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Controls general conduct of the ride</a:t>
            </a:r>
          </a:p>
          <a:p>
            <a:r>
              <a:rPr lang="en-US" dirty="0" smtClean="0">
                <a:solidFill>
                  <a:srgbClr val="FF0000"/>
                </a:solidFill>
              </a:rPr>
              <a:t>Ensures that the team is abiding by the rules</a:t>
            </a:r>
          </a:p>
          <a:p>
            <a:r>
              <a:rPr lang="en-US" dirty="0" smtClean="0">
                <a:solidFill>
                  <a:srgbClr val="FF0000"/>
                </a:solidFill>
              </a:rPr>
              <a:t>Drops off to assist Team Members or public (preferably has first aid kit)</a:t>
            </a:r>
          </a:p>
          <a:p>
            <a:r>
              <a:rPr lang="en-US" dirty="0" smtClean="0">
                <a:solidFill>
                  <a:srgbClr val="FF0000"/>
                </a:solidFill>
              </a:rPr>
              <a:t>Address any unusual riding action</a:t>
            </a:r>
          </a:p>
          <a:p>
            <a:r>
              <a:rPr lang="en-US" dirty="0" smtClean="0">
                <a:solidFill>
                  <a:srgbClr val="FF0000"/>
                </a:solidFill>
              </a:rPr>
              <a:t>Secure lanes for the Team</a:t>
            </a:r>
          </a:p>
          <a:p>
            <a:r>
              <a:rPr lang="en-US" dirty="0" smtClean="0">
                <a:solidFill>
                  <a:srgbClr val="FF0000"/>
                </a:solidFill>
              </a:rPr>
              <a:t>Communicate with ‘Lead’</a:t>
            </a:r>
          </a:p>
          <a:p>
            <a:r>
              <a:rPr lang="en-US" dirty="0" smtClean="0">
                <a:solidFill>
                  <a:srgbClr val="FF0000"/>
                </a:solidFill>
              </a:rPr>
              <a:t>Controls the pace of the ride</a:t>
            </a:r>
            <a:endParaRPr lang="en-US" dirty="0">
              <a:solidFill>
                <a:srgbClr val="FF0000"/>
              </a:solidFill>
            </a:endParaRPr>
          </a:p>
        </p:txBody>
      </p:sp>
    </p:spTree>
    <p:extLst>
      <p:ext uri="{BB962C8B-B14F-4D97-AF65-F5344CB8AC3E}">
        <p14:creationId xmlns:p14="http://schemas.microsoft.com/office/powerpoint/2010/main" val="3972876189"/>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Member Responsibilities</a:t>
            </a:r>
            <a:endParaRPr lang="en-US" dirty="0"/>
          </a:p>
        </p:txBody>
      </p:sp>
      <p:sp>
        <p:nvSpPr>
          <p:cNvPr id="3" name="Content Placeholder 2"/>
          <p:cNvSpPr>
            <a:spLocks noGrp="1"/>
          </p:cNvSpPr>
          <p:nvPr>
            <p:ph idx="1"/>
          </p:nvPr>
        </p:nvSpPr>
        <p:spPr>
          <a:xfrm>
            <a:off x="76200" y="1600200"/>
            <a:ext cx="8991600" cy="4525963"/>
          </a:xfrm>
        </p:spPr>
        <p:txBody>
          <a:bodyPr>
            <a:normAutofit/>
          </a:bodyPr>
          <a:lstStyle/>
          <a:p>
            <a:r>
              <a:rPr lang="en-US" sz="2800" dirty="0" smtClean="0">
                <a:solidFill>
                  <a:srgbClr val="FF0000"/>
                </a:solidFill>
              </a:rPr>
              <a:t>Ride their own ride</a:t>
            </a:r>
          </a:p>
          <a:p>
            <a:r>
              <a:rPr lang="en-US" sz="2800" dirty="0" smtClean="0">
                <a:solidFill>
                  <a:srgbClr val="FF0000"/>
                </a:solidFill>
              </a:rPr>
              <a:t>Arrives prepared and ready</a:t>
            </a:r>
          </a:p>
          <a:p>
            <a:r>
              <a:rPr lang="en-US" sz="2800" dirty="0" smtClean="0">
                <a:solidFill>
                  <a:srgbClr val="FF0000"/>
                </a:solidFill>
              </a:rPr>
              <a:t>Communicates any change in position</a:t>
            </a:r>
          </a:p>
          <a:p>
            <a:r>
              <a:rPr lang="en-US" sz="2800" dirty="0" smtClean="0">
                <a:solidFill>
                  <a:srgbClr val="FF0000"/>
                </a:solidFill>
              </a:rPr>
              <a:t>Maintains proper spacing and position</a:t>
            </a:r>
          </a:p>
          <a:p>
            <a:r>
              <a:rPr lang="en-US" sz="2800" dirty="0" smtClean="0">
                <a:solidFill>
                  <a:srgbClr val="FF0000"/>
                </a:solidFill>
              </a:rPr>
              <a:t>Follow ‘Lead’ and ‘Drag’ instructions</a:t>
            </a:r>
          </a:p>
          <a:p>
            <a:r>
              <a:rPr lang="en-US" sz="2800" dirty="0" smtClean="0">
                <a:solidFill>
                  <a:srgbClr val="FF0000"/>
                </a:solidFill>
              </a:rPr>
              <a:t>Minimize CB traffic when appropriate</a:t>
            </a:r>
          </a:p>
          <a:p>
            <a:r>
              <a:rPr lang="en-US" sz="2800" dirty="0" smtClean="0">
                <a:solidFill>
                  <a:srgbClr val="FF0000"/>
                </a:solidFill>
              </a:rPr>
              <a:t>Makes certain that they have the ride information</a:t>
            </a:r>
          </a:p>
          <a:p>
            <a:r>
              <a:rPr lang="en-US" sz="2800" dirty="0" smtClean="0">
                <a:solidFill>
                  <a:srgbClr val="FF0000"/>
                </a:solidFill>
              </a:rPr>
              <a:t>Communicates issues or concerns to the ‘Lead’ or ‘Drag’</a:t>
            </a:r>
            <a:endParaRPr lang="en-US" sz="2800" dirty="0">
              <a:solidFill>
                <a:srgbClr val="FF0000"/>
              </a:solidFill>
            </a:endParaRPr>
          </a:p>
        </p:txBody>
      </p:sp>
    </p:spTree>
    <p:extLst>
      <p:ext uri="{BB962C8B-B14F-4D97-AF65-F5344CB8AC3E}">
        <p14:creationId xmlns:p14="http://schemas.microsoft.com/office/powerpoint/2010/main" val="963994299"/>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and Preparation</a:t>
            </a:r>
            <a:endParaRPr lang="en-US" dirty="0"/>
          </a:p>
        </p:txBody>
      </p:sp>
      <p:sp>
        <p:nvSpPr>
          <p:cNvPr id="3" name="Content Placeholder 2"/>
          <p:cNvSpPr>
            <a:spLocks noGrp="1"/>
          </p:cNvSpPr>
          <p:nvPr>
            <p:ph idx="1"/>
          </p:nvPr>
        </p:nvSpPr>
        <p:spPr>
          <a:xfrm>
            <a:off x="457200" y="1600200"/>
            <a:ext cx="8229600" cy="4876800"/>
          </a:xfrm>
        </p:spPr>
        <p:txBody>
          <a:bodyPr/>
          <a:lstStyle/>
          <a:p>
            <a:r>
              <a:rPr lang="en-US" dirty="0" smtClean="0">
                <a:solidFill>
                  <a:srgbClr val="FF0000"/>
                </a:solidFill>
              </a:rPr>
              <a:t>Plan the Route</a:t>
            </a:r>
          </a:p>
          <a:p>
            <a:r>
              <a:rPr lang="en-US" dirty="0" smtClean="0">
                <a:solidFill>
                  <a:srgbClr val="FF0000"/>
                </a:solidFill>
              </a:rPr>
              <a:t>Plan the Stops</a:t>
            </a:r>
          </a:p>
          <a:p>
            <a:r>
              <a:rPr lang="en-US" dirty="0" smtClean="0">
                <a:solidFill>
                  <a:srgbClr val="FF0000"/>
                </a:solidFill>
              </a:rPr>
              <a:t>Plan the Breaks</a:t>
            </a:r>
          </a:p>
          <a:p>
            <a:r>
              <a:rPr lang="en-US" dirty="0" smtClean="0">
                <a:solidFill>
                  <a:srgbClr val="FF0000"/>
                </a:solidFill>
              </a:rPr>
              <a:t>Plan the Speed</a:t>
            </a:r>
          </a:p>
          <a:p>
            <a:r>
              <a:rPr lang="en-US" dirty="0" smtClean="0">
                <a:solidFill>
                  <a:srgbClr val="FF0000"/>
                </a:solidFill>
              </a:rPr>
              <a:t>Plan the Teams</a:t>
            </a:r>
          </a:p>
          <a:p>
            <a:r>
              <a:rPr lang="en-US" dirty="0" smtClean="0">
                <a:solidFill>
                  <a:srgbClr val="FF0000"/>
                </a:solidFill>
              </a:rPr>
              <a:t>Plan the Start</a:t>
            </a:r>
          </a:p>
          <a:p>
            <a:r>
              <a:rPr lang="en-US" dirty="0" smtClean="0">
                <a:solidFill>
                  <a:srgbClr val="FF0000"/>
                </a:solidFill>
              </a:rPr>
              <a:t>Plan to Inform</a:t>
            </a:r>
          </a:p>
          <a:p>
            <a:r>
              <a:rPr lang="en-US" dirty="0" smtClean="0">
                <a:solidFill>
                  <a:srgbClr val="FF0000"/>
                </a:solidFill>
              </a:rPr>
              <a:t>Start Prepared</a:t>
            </a:r>
            <a:endParaRPr lang="en-US" dirty="0">
              <a:solidFill>
                <a:srgbClr val="FF0000"/>
              </a:solidFill>
            </a:endParaRPr>
          </a:p>
        </p:txBody>
      </p:sp>
    </p:spTree>
    <p:extLst>
      <p:ext uri="{BB962C8B-B14F-4D97-AF65-F5344CB8AC3E}">
        <p14:creationId xmlns:p14="http://schemas.microsoft.com/office/powerpoint/2010/main" val="2894937764"/>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of the Ride</a:t>
            </a:r>
            <a:endParaRPr lang="en-US" dirty="0"/>
          </a:p>
        </p:txBody>
      </p:sp>
      <p:sp>
        <p:nvSpPr>
          <p:cNvPr id="3" name="Content Placeholder 2"/>
          <p:cNvSpPr>
            <a:spLocks noGrp="1"/>
          </p:cNvSpPr>
          <p:nvPr>
            <p:ph idx="1"/>
          </p:nvPr>
        </p:nvSpPr>
        <p:spPr>
          <a:xfrm>
            <a:off x="457200" y="1143000"/>
            <a:ext cx="8229600" cy="5486400"/>
          </a:xfrm>
        </p:spPr>
        <p:txBody>
          <a:bodyPr>
            <a:normAutofit lnSpcReduction="10000"/>
          </a:bodyPr>
          <a:lstStyle/>
          <a:p>
            <a:r>
              <a:rPr lang="en-US" dirty="0" smtClean="0">
                <a:solidFill>
                  <a:srgbClr val="FF0000"/>
                </a:solidFill>
              </a:rPr>
              <a:t>Arrive at the starting location ahead of time</a:t>
            </a:r>
          </a:p>
          <a:p>
            <a:r>
              <a:rPr lang="en-US" dirty="0" smtClean="0">
                <a:solidFill>
                  <a:srgbClr val="FF0000"/>
                </a:solidFill>
              </a:rPr>
              <a:t>Position the bikes as they arrive</a:t>
            </a:r>
          </a:p>
          <a:p>
            <a:r>
              <a:rPr lang="en-US" dirty="0" smtClean="0">
                <a:solidFill>
                  <a:srgbClr val="FF0000"/>
                </a:solidFill>
              </a:rPr>
              <a:t>Size the groups and select leaders</a:t>
            </a:r>
          </a:p>
          <a:p>
            <a:r>
              <a:rPr lang="en-US" dirty="0" smtClean="0">
                <a:solidFill>
                  <a:srgbClr val="FF0000"/>
                </a:solidFill>
              </a:rPr>
              <a:t>Do a safety check</a:t>
            </a:r>
          </a:p>
          <a:p>
            <a:pPr lvl="1"/>
            <a:r>
              <a:rPr lang="en-US" u="sng" dirty="0" smtClean="0">
                <a:solidFill>
                  <a:srgbClr val="FF0000"/>
                </a:solidFill>
              </a:rPr>
              <a:t>Do not endanger the group with a single bike having major defects or safety issues</a:t>
            </a:r>
          </a:p>
          <a:p>
            <a:r>
              <a:rPr lang="en-US" dirty="0" smtClean="0">
                <a:solidFill>
                  <a:srgbClr val="FF0000"/>
                </a:solidFill>
              </a:rPr>
              <a:t>Plan to accommodate Solo Riders</a:t>
            </a:r>
          </a:p>
          <a:p>
            <a:r>
              <a:rPr lang="en-US" dirty="0" smtClean="0">
                <a:solidFill>
                  <a:srgbClr val="FF0000"/>
                </a:solidFill>
              </a:rPr>
              <a:t>Review the 3 primary hand signals</a:t>
            </a:r>
          </a:p>
          <a:p>
            <a:r>
              <a:rPr lang="en-US" dirty="0" smtClean="0">
                <a:solidFill>
                  <a:srgbClr val="FF0000"/>
                </a:solidFill>
              </a:rPr>
              <a:t>Stage all groups five minutes before departure</a:t>
            </a:r>
          </a:p>
          <a:p>
            <a:r>
              <a:rPr lang="en-US" dirty="0" smtClean="0">
                <a:solidFill>
                  <a:srgbClr val="FF0000"/>
                </a:solidFill>
              </a:rPr>
              <a:t>Select CB channels and do a radio check </a:t>
            </a:r>
            <a:endParaRPr lang="en-US" dirty="0">
              <a:solidFill>
                <a:srgbClr val="FF0000"/>
              </a:solidFill>
            </a:endParaRPr>
          </a:p>
        </p:txBody>
      </p:sp>
    </p:spTree>
    <p:extLst>
      <p:ext uri="{BB962C8B-B14F-4D97-AF65-F5344CB8AC3E}">
        <p14:creationId xmlns:p14="http://schemas.microsoft.com/office/powerpoint/2010/main" val="1970725121"/>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Ride</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solidFill>
                  <a:srgbClr val="FF0000"/>
                </a:solidFill>
              </a:rPr>
              <a:t>Communicate your intentions verbally or physically</a:t>
            </a:r>
          </a:p>
          <a:p>
            <a:r>
              <a:rPr lang="en-US" dirty="0" smtClean="0">
                <a:solidFill>
                  <a:srgbClr val="FF0000"/>
                </a:solidFill>
              </a:rPr>
              <a:t>‘Lead’ and ‘Drag’ work as a Team</a:t>
            </a:r>
          </a:p>
          <a:p>
            <a:r>
              <a:rPr lang="en-US" dirty="0" smtClean="0">
                <a:solidFill>
                  <a:srgbClr val="FF0000"/>
                </a:solidFill>
              </a:rPr>
              <a:t>Communicate with the Group</a:t>
            </a:r>
          </a:p>
          <a:p>
            <a:r>
              <a:rPr lang="en-US" dirty="0" smtClean="0">
                <a:solidFill>
                  <a:srgbClr val="FF0000"/>
                </a:solidFill>
              </a:rPr>
              <a:t>CB chatter</a:t>
            </a:r>
          </a:p>
          <a:p>
            <a:r>
              <a:rPr lang="en-US" dirty="0" smtClean="0">
                <a:solidFill>
                  <a:srgbClr val="FF0000"/>
                </a:solidFill>
              </a:rPr>
              <a:t>Group Spacing</a:t>
            </a:r>
          </a:p>
          <a:p>
            <a:r>
              <a:rPr lang="en-US" dirty="0" smtClean="0">
                <a:solidFill>
                  <a:srgbClr val="FF0000"/>
                </a:solidFill>
              </a:rPr>
              <a:t>Group Communication</a:t>
            </a:r>
            <a:endParaRPr lang="en-US" dirty="0">
              <a:solidFill>
                <a:srgbClr val="FF0000"/>
              </a:solidFill>
            </a:endParaRPr>
          </a:p>
        </p:txBody>
      </p:sp>
    </p:spTree>
    <p:extLst>
      <p:ext uri="{BB962C8B-B14F-4D97-AF65-F5344CB8AC3E}">
        <p14:creationId xmlns:p14="http://schemas.microsoft.com/office/powerpoint/2010/main" val="34333527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Ride’ FACTS</a:t>
            </a:r>
            <a:endParaRPr lang="en-US" dirty="0"/>
          </a:p>
        </p:txBody>
      </p:sp>
      <p:sp>
        <p:nvSpPr>
          <p:cNvPr id="3" name="Content Placeholder 2"/>
          <p:cNvSpPr>
            <a:spLocks noGrp="1"/>
          </p:cNvSpPr>
          <p:nvPr>
            <p:ph idx="1"/>
          </p:nvPr>
        </p:nvSpPr>
        <p:spPr/>
        <p:txBody>
          <a:bodyPr/>
          <a:lstStyle/>
          <a:p>
            <a:r>
              <a:rPr lang="en-US" u="sng" dirty="0" smtClean="0"/>
              <a:t>IMPORTANT</a:t>
            </a:r>
          </a:p>
          <a:p>
            <a:pPr lvl="1"/>
            <a:r>
              <a:rPr lang="en-US" b="1" i="1" dirty="0" smtClean="0">
                <a:solidFill>
                  <a:srgbClr val="FF0000"/>
                </a:solidFill>
              </a:rPr>
              <a:t>During any team maneuver, it’s always the responsibility of the individual rider to check for the safety of a move before executing it.</a:t>
            </a:r>
          </a:p>
          <a:p>
            <a:pPr lvl="1"/>
            <a:r>
              <a:rPr lang="en-US" b="1" i="1" dirty="0" smtClean="0">
                <a:solidFill>
                  <a:srgbClr val="FF0000"/>
                </a:solidFill>
              </a:rPr>
              <a:t>Never take anyone else’s word that a lane is clear or it is safe to pass</a:t>
            </a:r>
          </a:p>
          <a:p>
            <a:pPr lvl="1"/>
            <a:r>
              <a:rPr lang="en-US" b="1" i="1" dirty="0" smtClean="0">
                <a:solidFill>
                  <a:srgbClr val="FF0000"/>
                </a:solidFill>
              </a:rPr>
              <a:t>Always do a head check. Don’t depend on mirrors.</a:t>
            </a:r>
            <a:endParaRPr lang="en-US" b="1" i="1" dirty="0">
              <a:solidFill>
                <a:srgbClr val="FF0000"/>
              </a:solidFill>
            </a:endParaRPr>
          </a:p>
        </p:txBody>
      </p:sp>
    </p:spTree>
    <p:extLst>
      <p:ext uri="{BB962C8B-B14F-4D97-AF65-F5344CB8AC3E}">
        <p14:creationId xmlns:p14="http://schemas.microsoft.com/office/powerpoint/2010/main" val="15156021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lstStyle/>
          <a:p>
            <a:r>
              <a:rPr lang="en-US" dirty="0" smtClean="0"/>
              <a:t>Objective</a:t>
            </a:r>
            <a:endParaRPr lang="en-US" dirty="0"/>
          </a:p>
        </p:txBody>
      </p:sp>
      <p:sp>
        <p:nvSpPr>
          <p:cNvPr id="3" name="Subtitle 2"/>
          <p:cNvSpPr>
            <a:spLocks noGrp="1"/>
          </p:cNvSpPr>
          <p:nvPr>
            <p:ph type="subTitle" idx="1"/>
          </p:nvPr>
        </p:nvSpPr>
        <p:spPr>
          <a:xfrm>
            <a:off x="0" y="2133600"/>
            <a:ext cx="9144000" cy="2590800"/>
          </a:xfrm>
        </p:spPr>
        <p:txBody>
          <a:bodyPr>
            <a:normAutofit lnSpcReduction="10000"/>
          </a:bodyPr>
          <a:lstStyle/>
          <a:p>
            <a:r>
              <a:rPr lang="en-US" sz="3600" dirty="0" smtClean="0">
                <a:solidFill>
                  <a:srgbClr val="FF0000"/>
                </a:solidFill>
              </a:rPr>
              <a:t> The objective of the Team Riding Course is to provide Members with the education and information that will enable them to be better prepared and equipped to lead and participate in safe </a:t>
            </a:r>
            <a:r>
              <a:rPr lang="en-US" sz="3600" i="1" dirty="0" smtClean="0">
                <a:solidFill>
                  <a:srgbClr val="FF0000"/>
                </a:solidFill>
              </a:rPr>
              <a:t>Team Rides</a:t>
            </a:r>
            <a:r>
              <a:rPr lang="en-US" i="1" dirty="0" smtClean="0">
                <a:solidFill>
                  <a:srgbClr val="FF0000"/>
                </a:solidFill>
              </a:rPr>
              <a:t>.</a:t>
            </a:r>
            <a:endParaRPr lang="en-US" i="1" dirty="0">
              <a:solidFill>
                <a:srgbClr val="FF0000"/>
              </a:solidFill>
            </a:endParaRPr>
          </a:p>
        </p:txBody>
      </p:sp>
    </p:spTree>
    <p:extLst>
      <p:ext uri="{BB962C8B-B14F-4D97-AF65-F5344CB8AC3E}">
        <p14:creationId xmlns:p14="http://schemas.microsoft.com/office/powerpoint/2010/main" val="74917508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553200" cy="1143000"/>
          </a:xfrm>
        </p:spPr>
        <p:txBody>
          <a:bodyPr/>
          <a:lstStyle/>
          <a:p>
            <a:r>
              <a:rPr lang="en-US" dirty="0" smtClean="0"/>
              <a:t>‘The Ride’ ---Staggered</a:t>
            </a:r>
            <a:endParaRPr lang="en-US" dirty="0"/>
          </a:p>
        </p:txBody>
      </p:sp>
      <p:sp>
        <p:nvSpPr>
          <p:cNvPr id="3" name="Content Placeholder 2"/>
          <p:cNvSpPr>
            <a:spLocks noGrp="1"/>
          </p:cNvSpPr>
          <p:nvPr>
            <p:ph idx="1"/>
          </p:nvPr>
        </p:nvSpPr>
        <p:spPr>
          <a:xfrm>
            <a:off x="0" y="1219200"/>
            <a:ext cx="7315200" cy="5638800"/>
          </a:xfrm>
        </p:spPr>
        <p:txBody>
          <a:bodyPr/>
          <a:lstStyle/>
          <a:p>
            <a:r>
              <a:rPr lang="en-US" dirty="0" smtClean="0">
                <a:solidFill>
                  <a:srgbClr val="FF0000"/>
                </a:solidFill>
              </a:rPr>
              <a:t>Mentally divide lane into thirds</a:t>
            </a:r>
          </a:p>
          <a:p>
            <a:pPr lvl="1"/>
            <a:r>
              <a:rPr lang="en-US" dirty="0" smtClean="0">
                <a:solidFill>
                  <a:srgbClr val="FF0000"/>
                </a:solidFill>
              </a:rPr>
              <a:t>Lead bike in left track</a:t>
            </a:r>
          </a:p>
          <a:p>
            <a:pPr lvl="1"/>
            <a:r>
              <a:rPr lang="en-US" dirty="0" smtClean="0">
                <a:solidFill>
                  <a:srgbClr val="FF0000"/>
                </a:solidFill>
              </a:rPr>
              <a:t>Bike #2 in right track </a:t>
            </a:r>
            <a:r>
              <a:rPr lang="en-US" u="sng" dirty="0" smtClean="0">
                <a:solidFill>
                  <a:srgbClr val="FF0000"/>
                </a:solidFill>
              </a:rPr>
              <a:t>&gt;</a:t>
            </a:r>
            <a:r>
              <a:rPr lang="en-US" dirty="0" smtClean="0">
                <a:solidFill>
                  <a:srgbClr val="FF0000"/>
                </a:solidFill>
              </a:rPr>
              <a:t> 1 sec.</a:t>
            </a:r>
          </a:p>
          <a:p>
            <a:pPr lvl="1"/>
            <a:r>
              <a:rPr lang="en-US" dirty="0" smtClean="0">
                <a:solidFill>
                  <a:srgbClr val="FF0000"/>
                </a:solidFill>
              </a:rPr>
              <a:t>Bike #3 in </a:t>
            </a:r>
            <a:r>
              <a:rPr lang="en-US" dirty="0">
                <a:solidFill>
                  <a:srgbClr val="FF0000"/>
                </a:solidFill>
              </a:rPr>
              <a:t>l</a:t>
            </a:r>
            <a:r>
              <a:rPr lang="en-US" dirty="0" smtClean="0">
                <a:solidFill>
                  <a:srgbClr val="FF0000"/>
                </a:solidFill>
              </a:rPr>
              <a:t>eft track </a:t>
            </a:r>
            <a:r>
              <a:rPr lang="en-US" u="sng" dirty="0" smtClean="0">
                <a:solidFill>
                  <a:srgbClr val="FF0000"/>
                </a:solidFill>
              </a:rPr>
              <a:t>&gt;</a:t>
            </a:r>
            <a:r>
              <a:rPr lang="en-US" dirty="0" smtClean="0">
                <a:solidFill>
                  <a:srgbClr val="FF0000"/>
                </a:solidFill>
              </a:rPr>
              <a:t> 2 sec.</a:t>
            </a:r>
          </a:p>
          <a:p>
            <a:pPr lvl="1"/>
            <a:r>
              <a:rPr lang="en-US" dirty="0" smtClean="0">
                <a:solidFill>
                  <a:srgbClr val="FF0000"/>
                </a:solidFill>
              </a:rPr>
              <a:t>And so on…..</a:t>
            </a:r>
          </a:p>
          <a:p>
            <a:r>
              <a:rPr lang="en-US" dirty="0" smtClean="0">
                <a:solidFill>
                  <a:srgbClr val="FF0000"/>
                </a:solidFill>
              </a:rPr>
              <a:t>Allows time and space to react</a:t>
            </a:r>
          </a:p>
          <a:p>
            <a:r>
              <a:rPr lang="en-US" dirty="0" smtClean="0">
                <a:solidFill>
                  <a:srgbClr val="FF0000"/>
                </a:solidFill>
              </a:rPr>
              <a:t>Adjust distance to conditions (</a:t>
            </a:r>
            <a:r>
              <a:rPr lang="en-US" dirty="0" err="1" smtClean="0">
                <a:solidFill>
                  <a:srgbClr val="FF0000"/>
                </a:solidFill>
              </a:rPr>
              <a:t>rain,night</a:t>
            </a:r>
            <a:r>
              <a:rPr lang="en-US" dirty="0" smtClean="0">
                <a:solidFill>
                  <a:srgbClr val="FF0000"/>
                </a:solidFill>
              </a:rPr>
              <a:t>)</a:t>
            </a:r>
          </a:p>
          <a:p>
            <a:pPr lvl="1"/>
            <a:r>
              <a:rPr lang="en-US" dirty="0" smtClean="0">
                <a:solidFill>
                  <a:srgbClr val="FF0000"/>
                </a:solidFill>
              </a:rPr>
              <a:t>Double the following distance</a:t>
            </a:r>
          </a:p>
          <a:p>
            <a:r>
              <a:rPr lang="en-US" dirty="0" smtClean="0">
                <a:solidFill>
                  <a:srgbClr val="FF0000"/>
                </a:solidFill>
              </a:rPr>
              <a:t>Only the ‘Lead’ bike uses High Beams</a:t>
            </a:r>
            <a:endParaRPr lang="en-US"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886" y="381000"/>
            <a:ext cx="2415514"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0866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Ride’ Single File</a:t>
            </a:r>
            <a:endParaRPr lang="en-US" dirty="0"/>
          </a:p>
        </p:txBody>
      </p:sp>
      <p:sp>
        <p:nvSpPr>
          <p:cNvPr id="3" name="Content Placeholder 2"/>
          <p:cNvSpPr>
            <a:spLocks noGrp="1"/>
          </p:cNvSpPr>
          <p:nvPr>
            <p:ph idx="1"/>
          </p:nvPr>
        </p:nvSpPr>
        <p:spPr/>
        <p:txBody>
          <a:bodyPr/>
          <a:lstStyle/>
          <a:p>
            <a:r>
              <a:rPr lang="en-US" dirty="0" smtClean="0">
                <a:solidFill>
                  <a:srgbClr val="FF0000"/>
                </a:solidFill>
              </a:rPr>
              <a:t>When in curves or winding roads</a:t>
            </a:r>
          </a:p>
          <a:p>
            <a:r>
              <a:rPr lang="en-US" dirty="0" smtClean="0">
                <a:solidFill>
                  <a:srgbClr val="FF0000"/>
                </a:solidFill>
              </a:rPr>
              <a:t>When road is narrow or no shoulder</a:t>
            </a:r>
          </a:p>
          <a:p>
            <a:r>
              <a:rPr lang="en-US" dirty="0" smtClean="0">
                <a:solidFill>
                  <a:srgbClr val="FF0000"/>
                </a:solidFill>
              </a:rPr>
              <a:t>When approaching blind hills</a:t>
            </a:r>
          </a:p>
          <a:p>
            <a:r>
              <a:rPr lang="en-US" dirty="0" smtClean="0">
                <a:solidFill>
                  <a:srgbClr val="FF0000"/>
                </a:solidFill>
              </a:rPr>
              <a:t>When passing semi’s in either direction</a:t>
            </a:r>
          </a:p>
          <a:p>
            <a:r>
              <a:rPr lang="en-US" dirty="0" smtClean="0">
                <a:solidFill>
                  <a:srgbClr val="FF0000"/>
                </a:solidFill>
              </a:rPr>
              <a:t>When hazards are present</a:t>
            </a:r>
          </a:p>
          <a:p>
            <a:r>
              <a:rPr lang="en-US" dirty="0" smtClean="0">
                <a:solidFill>
                  <a:srgbClr val="FF0000"/>
                </a:solidFill>
              </a:rPr>
              <a:t>Always remember Minimum 2 second rule</a:t>
            </a:r>
          </a:p>
        </p:txBody>
      </p:sp>
    </p:spTree>
    <p:extLst>
      <p:ext uri="{BB962C8B-B14F-4D97-AF65-F5344CB8AC3E}">
        <p14:creationId xmlns:p14="http://schemas.microsoft.com/office/powerpoint/2010/main" val="7458719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Ride’ Merging</a:t>
            </a:r>
            <a:endParaRPr lang="en-US" dirty="0"/>
          </a:p>
        </p:txBody>
      </p:sp>
      <p:sp>
        <p:nvSpPr>
          <p:cNvPr id="3" name="Content Placeholder 2"/>
          <p:cNvSpPr>
            <a:spLocks noGrp="1"/>
          </p:cNvSpPr>
          <p:nvPr>
            <p:ph idx="1"/>
          </p:nvPr>
        </p:nvSpPr>
        <p:spPr>
          <a:xfrm>
            <a:off x="0" y="1600200"/>
            <a:ext cx="9144000" cy="4525963"/>
          </a:xfrm>
        </p:spPr>
        <p:txBody>
          <a:bodyPr>
            <a:normAutofit lnSpcReduction="10000"/>
          </a:bodyPr>
          <a:lstStyle/>
          <a:p>
            <a:r>
              <a:rPr lang="en-US" dirty="0" smtClean="0">
                <a:solidFill>
                  <a:srgbClr val="FF0000"/>
                </a:solidFill>
              </a:rPr>
              <a:t>When entering traffic from an on-ramp, You should enter as quickly and safely as possible. </a:t>
            </a:r>
          </a:p>
          <a:p>
            <a:pPr lvl="1"/>
            <a:r>
              <a:rPr lang="en-US" dirty="0" smtClean="0">
                <a:solidFill>
                  <a:srgbClr val="FF0000"/>
                </a:solidFill>
              </a:rPr>
              <a:t>Don’t try to get fancy, Just get out safely</a:t>
            </a:r>
          </a:p>
          <a:p>
            <a:r>
              <a:rPr lang="en-US" dirty="0" smtClean="0">
                <a:solidFill>
                  <a:srgbClr val="FF0000"/>
                </a:solidFill>
              </a:rPr>
              <a:t>Don’t attempt to block a lane with your motorcycle. It is illegal and certainly dangerous</a:t>
            </a:r>
          </a:p>
          <a:p>
            <a:r>
              <a:rPr lang="en-US" dirty="0" smtClean="0">
                <a:solidFill>
                  <a:srgbClr val="FF0000"/>
                </a:solidFill>
              </a:rPr>
              <a:t>Each bike picks their own merge point in traffic, then safely moves into it.</a:t>
            </a:r>
          </a:p>
          <a:p>
            <a:r>
              <a:rPr lang="en-US" dirty="0" smtClean="0">
                <a:solidFill>
                  <a:srgbClr val="FF0000"/>
                </a:solidFill>
              </a:rPr>
              <a:t>‘Drag’ bike is last out and notifies ‘Lead’ of progress of unification</a:t>
            </a:r>
            <a:endParaRPr lang="en-US" dirty="0">
              <a:solidFill>
                <a:srgbClr val="FF0000"/>
              </a:solidFill>
            </a:endParaRPr>
          </a:p>
        </p:txBody>
      </p:sp>
    </p:spTree>
    <p:extLst>
      <p:ext uri="{BB962C8B-B14F-4D97-AF65-F5344CB8AC3E}">
        <p14:creationId xmlns:p14="http://schemas.microsoft.com/office/powerpoint/2010/main" val="241917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Ride’ Lane Changes</a:t>
            </a:r>
            <a:endParaRPr lang="en-US" dirty="0"/>
          </a:p>
        </p:txBody>
      </p:sp>
      <p:sp>
        <p:nvSpPr>
          <p:cNvPr id="3" name="Content Placeholder 2"/>
          <p:cNvSpPr>
            <a:spLocks noGrp="1"/>
          </p:cNvSpPr>
          <p:nvPr>
            <p:ph idx="1"/>
          </p:nvPr>
        </p:nvSpPr>
        <p:spPr>
          <a:xfrm>
            <a:off x="0" y="1600200"/>
            <a:ext cx="9144000" cy="4525963"/>
          </a:xfrm>
        </p:spPr>
        <p:txBody>
          <a:bodyPr>
            <a:normAutofit lnSpcReduction="10000"/>
          </a:bodyPr>
          <a:lstStyle/>
          <a:p>
            <a:r>
              <a:rPr lang="en-US" dirty="0" smtClean="0">
                <a:solidFill>
                  <a:srgbClr val="FF0000"/>
                </a:solidFill>
              </a:rPr>
              <a:t>‘Lead’ asks ‘Drag’ “move to left/right when clear”</a:t>
            </a:r>
          </a:p>
          <a:p>
            <a:r>
              <a:rPr lang="en-US" dirty="0" smtClean="0">
                <a:solidFill>
                  <a:srgbClr val="FF0000"/>
                </a:solidFill>
              </a:rPr>
              <a:t>‘Drag’ checks traffic behind. If not clear gives “standby” When clear, moves to left/right and announces “lane is secure”</a:t>
            </a:r>
          </a:p>
          <a:p>
            <a:r>
              <a:rPr lang="en-US" dirty="0" smtClean="0">
                <a:solidFill>
                  <a:srgbClr val="FF0000"/>
                </a:solidFill>
              </a:rPr>
              <a:t>‘Lead’ bike announces, “look left/right” move “left/right” Move as you see it is safe.</a:t>
            </a:r>
          </a:p>
          <a:p>
            <a:r>
              <a:rPr lang="en-US" dirty="0" smtClean="0">
                <a:solidFill>
                  <a:srgbClr val="FF0000"/>
                </a:solidFill>
              </a:rPr>
              <a:t>Others follow in order, or all together.</a:t>
            </a:r>
          </a:p>
          <a:p>
            <a:r>
              <a:rPr lang="en-US" u="sng" dirty="0" smtClean="0">
                <a:solidFill>
                  <a:srgbClr val="FF0000"/>
                </a:solidFill>
              </a:rPr>
              <a:t>Follow the  leader! Do not move over until the bike in front of you moves</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52136399"/>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‘The Ride’ Passing</a:t>
            </a:r>
            <a:endParaRPr lang="en-US" dirty="0"/>
          </a:p>
        </p:txBody>
      </p:sp>
      <p:sp>
        <p:nvSpPr>
          <p:cNvPr id="3" name="Content Placeholder 2"/>
          <p:cNvSpPr>
            <a:spLocks noGrp="1"/>
          </p:cNvSpPr>
          <p:nvPr>
            <p:ph idx="1"/>
          </p:nvPr>
        </p:nvSpPr>
        <p:spPr>
          <a:xfrm>
            <a:off x="0" y="1447800"/>
            <a:ext cx="9144000" cy="5410200"/>
          </a:xfrm>
        </p:spPr>
        <p:txBody>
          <a:bodyPr>
            <a:normAutofit lnSpcReduction="10000"/>
          </a:bodyPr>
          <a:lstStyle/>
          <a:p>
            <a:r>
              <a:rPr lang="en-US" dirty="0" smtClean="0">
                <a:solidFill>
                  <a:srgbClr val="FF0000"/>
                </a:solidFill>
              </a:rPr>
              <a:t>‘Lead’ notifies the Team to pass single file.</a:t>
            </a:r>
          </a:p>
          <a:p>
            <a:r>
              <a:rPr lang="en-US" dirty="0" smtClean="0">
                <a:solidFill>
                  <a:srgbClr val="FF0000"/>
                </a:solidFill>
              </a:rPr>
              <a:t>Only done one-at-a-time</a:t>
            </a:r>
          </a:p>
          <a:p>
            <a:r>
              <a:rPr lang="en-US" dirty="0" smtClean="0">
                <a:solidFill>
                  <a:srgbClr val="FF0000"/>
                </a:solidFill>
              </a:rPr>
              <a:t>‘Lead’ does mirror and head check, turn signal and passes</a:t>
            </a:r>
          </a:p>
          <a:p>
            <a:r>
              <a:rPr lang="en-US" dirty="0" smtClean="0">
                <a:solidFill>
                  <a:srgbClr val="FF0000"/>
                </a:solidFill>
              </a:rPr>
              <a:t>After ‘Lead’ pulls back into lane he moves ahead to leave room for remaining bikes to return to lane</a:t>
            </a:r>
          </a:p>
          <a:p>
            <a:r>
              <a:rPr lang="en-US" dirty="0" smtClean="0">
                <a:solidFill>
                  <a:srgbClr val="FF0000"/>
                </a:solidFill>
              </a:rPr>
              <a:t>When safe, 2</a:t>
            </a:r>
            <a:r>
              <a:rPr lang="en-US" baseline="30000" dirty="0" smtClean="0">
                <a:solidFill>
                  <a:srgbClr val="FF0000"/>
                </a:solidFill>
              </a:rPr>
              <a:t>nd</a:t>
            </a:r>
            <a:r>
              <a:rPr lang="en-US" dirty="0" smtClean="0">
                <a:solidFill>
                  <a:srgbClr val="FF0000"/>
                </a:solidFill>
              </a:rPr>
              <a:t> bike follows same procedure, and so on.</a:t>
            </a:r>
          </a:p>
          <a:p>
            <a:r>
              <a:rPr lang="en-US" dirty="0" smtClean="0">
                <a:solidFill>
                  <a:srgbClr val="FF0000"/>
                </a:solidFill>
              </a:rPr>
              <a:t>When ‘Drag’ bike is safely around he advises ‘Lead’ all have passed safely.</a:t>
            </a:r>
            <a:endParaRPr lang="en-US" dirty="0">
              <a:solidFill>
                <a:srgbClr val="FF0000"/>
              </a:solidFill>
            </a:endParaRPr>
          </a:p>
        </p:txBody>
      </p:sp>
      <p:sp>
        <p:nvSpPr>
          <p:cNvPr id="4" name="TextBox 3"/>
          <p:cNvSpPr txBox="1"/>
          <p:nvPr/>
        </p:nvSpPr>
        <p:spPr>
          <a:xfrm>
            <a:off x="0" y="848695"/>
            <a:ext cx="9144000" cy="523220"/>
          </a:xfrm>
          <a:prstGeom prst="rect">
            <a:avLst/>
          </a:prstGeom>
          <a:noFill/>
        </p:spPr>
        <p:txBody>
          <a:bodyPr wrap="square" rtlCol="0">
            <a:spAutoFit/>
          </a:bodyPr>
          <a:lstStyle/>
          <a:p>
            <a:r>
              <a:rPr lang="en-US" sz="2800" b="1" i="1" u="sng" dirty="0" smtClean="0">
                <a:solidFill>
                  <a:schemeClr val="accent5"/>
                </a:solidFill>
              </a:rPr>
              <a:t>This is only done when it is SAFE, LEGAL, AND NECESSARY!!!</a:t>
            </a:r>
            <a:endParaRPr lang="en-US" sz="2800" b="1" i="1" u="sng" dirty="0">
              <a:solidFill>
                <a:schemeClr val="accent5"/>
              </a:solidFill>
            </a:endParaRPr>
          </a:p>
        </p:txBody>
      </p:sp>
    </p:spTree>
    <p:extLst>
      <p:ext uri="{BB962C8B-B14F-4D97-AF65-F5344CB8AC3E}">
        <p14:creationId xmlns:p14="http://schemas.microsoft.com/office/powerpoint/2010/main" val="2194953477"/>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Ride’ Traffic Lights</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solidFill>
                  <a:srgbClr val="FF0000"/>
                </a:solidFill>
              </a:rPr>
              <a:t>When stopped for a traffic light use “compressed” staggered formation.</a:t>
            </a:r>
          </a:p>
          <a:p>
            <a:r>
              <a:rPr lang="en-US" dirty="0" smtClean="0">
                <a:solidFill>
                  <a:srgbClr val="FF0000"/>
                </a:solidFill>
              </a:rPr>
              <a:t>Bike #2 is about 3 feet back from ‘Lead’ so ‘Lead’ has a clear view in both directions.</a:t>
            </a:r>
          </a:p>
          <a:p>
            <a:r>
              <a:rPr lang="en-US" dirty="0" smtClean="0">
                <a:solidFill>
                  <a:srgbClr val="FF0000"/>
                </a:solidFill>
              </a:rPr>
              <a:t>Normal staggered formation resumes when Team begins moving.</a:t>
            </a:r>
          </a:p>
          <a:p>
            <a:r>
              <a:rPr lang="en-US" b="1" i="1" dirty="0" smtClean="0">
                <a:solidFill>
                  <a:srgbClr val="FF0000"/>
                </a:solidFill>
              </a:rPr>
              <a:t>From a stop, ‘Lead’ bike should start out slow to keep the group together</a:t>
            </a:r>
            <a:endParaRPr lang="en-US" b="1" i="1" dirty="0">
              <a:solidFill>
                <a:srgbClr val="FF0000"/>
              </a:solidFill>
            </a:endParaRPr>
          </a:p>
        </p:txBody>
      </p:sp>
    </p:spTree>
    <p:extLst>
      <p:ext uri="{BB962C8B-B14F-4D97-AF65-F5344CB8AC3E}">
        <p14:creationId xmlns:p14="http://schemas.microsoft.com/office/powerpoint/2010/main" val="1857286156"/>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48400" cy="1143000"/>
          </a:xfrm>
        </p:spPr>
        <p:txBody>
          <a:bodyPr/>
          <a:lstStyle/>
          <a:p>
            <a:r>
              <a:rPr lang="en-US" dirty="0" smtClean="0"/>
              <a:t>‘The Ride’ Hazards</a:t>
            </a:r>
            <a:endParaRPr lang="en-US" dirty="0"/>
          </a:p>
        </p:txBody>
      </p:sp>
      <p:sp>
        <p:nvSpPr>
          <p:cNvPr id="3" name="Content Placeholder 2"/>
          <p:cNvSpPr>
            <a:spLocks noGrp="1"/>
          </p:cNvSpPr>
          <p:nvPr>
            <p:ph idx="1"/>
          </p:nvPr>
        </p:nvSpPr>
        <p:spPr/>
        <p:txBody>
          <a:bodyPr/>
          <a:lstStyle/>
          <a:p>
            <a:r>
              <a:rPr lang="en-US" dirty="0" smtClean="0">
                <a:solidFill>
                  <a:srgbClr val="FF0000"/>
                </a:solidFill>
              </a:rPr>
              <a:t>Leader should always point to the hazard</a:t>
            </a:r>
          </a:p>
          <a:p>
            <a:r>
              <a:rPr lang="en-US" dirty="0" smtClean="0">
                <a:solidFill>
                  <a:srgbClr val="FF0000"/>
                </a:solidFill>
              </a:rPr>
              <a:t>If you can call out on the radio</a:t>
            </a:r>
          </a:p>
          <a:p>
            <a:pPr lvl="1"/>
            <a:r>
              <a:rPr lang="en-US" dirty="0" smtClean="0">
                <a:solidFill>
                  <a:srgbClr val="FF0000"/>
                </a:solidFill>
              </a:rPr>
              <a:t>Call out “</a:t>
            </a:r>
            <a:r>
              <a:rPr lang="en-US" dirty="0">
                <a:solidFill>
                  <a:srgbClr val="FF0000"/>
                </a:solidFill>
              </a:rPr>
              <a:t>R</a:t>
            </a:r>
            <a:r>
              <a:rPr lang="en-US" dirty="0" smtClean="0">
                <a:solidFill>
                  <a:srgbClr val="FF0000"/>
                </a:solidFill>
              </a:rPr>
              <a:t>oad Dirt” or “Debris” left, center, right</a:t>
            </a:r>
          </a:p>
          <a:p>
            <a:pPr lvl="2"/>
            <a:r>
              <a:rPr lang="en-US" dirty="0" smtClean="0">
                <a:solidFill>
                  <a:srgbClr val="FF0000"/>
                </a:solidFill>
              </a:rPr>
              <a:t>“</a:t>
            </a:r>
            <a:r>
              <a:rPr lang="en-US" dirty="0">
                <a:solidFill>
                  <a:srgbClr val="FF0000"/>
                </a:solidFill>
              </a:rPr>
              <a:t>R</a:t>
            </a:r>
            <a:r>
              <a:rPr lang="en-US" dirty="0" smtClean="0">
                <a:solidFill>
                  <a:srgbClr val="FF0000"/>
                </a:solidFill>
              </a:rPr>
              <a:t>oad Dirt Left”</a:t>
            </a:r>
          </a:p>
          <a:p>
            <a:pPr lvl="2"/>
            <a:r>
              <a:rPr lang="en-US" dirty="0" smtClean="0">
                <a:solidFill>
                  <a:srgbClr val="FF0000"/>
                </a:solidFill>
              </a:rPr>
              <a:t>“Debris Right”</a:t>
            </a:r>
          </a:p>
          <a:p>
            <a:pPr lvl="2"/>
            <a:r>
              <a:rPr lang="en-US" dirty="0" smtClean="0">
                <a:solidFill>
                  <a:srgbClr val="FF0000"/>
                </a:solidFill>
              </a:rPr>
              <a:t>“Hole Center”</a:t>
            </a:r>
          </a:p>
          <a:p>
            <a:r>
              <a:rPr lang="en-US" dirty="0" smtClean="0">
                <a:solidFill>
                  <a:srgbClr val="FF0000"/>
                </a:solidFill>
              </a:rPr>
              <a:t>Each team member is responsible to pass it down the line</a:t>
            </a:r>
            <a:endParaRPr lang="en-US"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105400"/>
            <a:ext cx="1524000" cy="1629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848973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143000"/>
          </a:xfrm>
        </p:spPr>
        <p:txBody>
          <a:bodyPr/>
          <a:lstStyle/>
          <a:p>
            <a:r>
              <a:rPr lang="en-US" dirty="0" smtClean="0"/>
              <a:t>‘The Ride’ Towns</a:t>
            </a:r>
            <a:endParaRPr lang="en-US" dirty="0"/>
          </a:p>
        </p:txBody>
      </p:sp>
      <p:sp>
        <p:nvSpPr>
          <p:cNvPr id="3" name="Content Placeholder 2"/>
          <p:cNvSpPr>
            <a:spLocks noGrp="1"/>
          </p:cNvSpPr>
          <p:nvPr>
            <p:ph idx="1"/>
          </p:nvPr>
        </p:nvSpPr>
        <p:spPr>
          <a:xfrm>
            <a:off x="0" y="1600200"/>
            <a:ext cx="9144000" cy="4525963"/>
          </a:xfrm>
        </p:spPr>
        <p:txBody>
          <a:bodyPr>
            <a:normAutofit fontScale="92500" lnSpcReduction="10000"/>
          </a:bodyPr>
          <a:lstStyle/>
          <a:p>
            <a:r>
              <a:rPr lang="en-US" dirty="0" smtClean="0">
                <a:solidFill>
                  <a:srgbClr val="FF0000"/>
                </a:solidFill>
              </a:rPr>
              <a:t>When Traveling through towns, the group may get broken up at traffic lights. There are several ways to handle this:</a:t>
            </a:r>
          </a:p>
          <a:p>
            <a:pPr lvl="1"/>
            <a:r>
              <a:rPr lang="en-US" dirty="0" smtClean="0">
                <a:solidFill>
                  <a:srgbClr val="FF0000"/>
                </a:solidFill>
              </a:rPr>
              <a:t>If the route is known, regroup on the other side of town.</a:t>
            </a:r>
          </a:p>
          <a:p>
            <a:pPr lvl="1"/>
            <a:r>
              <a:rPr lang="en-US" dirty="0" smtClean="0">
                <a:solidFill>
                  <a:srgbClr val="FF0000"/>
                </a:solidFill>
              </a:rPr>
              <a:t>The ‘Lead’ may safely pullover to wait on the rest to clear the light or obstacle.</a:t>
            </a:r>
          </a:p>
          <a:p>
            <a:pPr lvl="1"/>
            <a:r>
              <a:rPr lang="en-US" dirty="0" smtClean="0">
                <a:solidFill>
                  <a:srgbClr val="FF0000"/>
                </a:solidFill>
              </a:rPr>
              <a:t>‘Lead’ should call out each turn or change of direction just prior to doing it. ‘Drag’ notifies of group status.</a:t>
            </a:r>
          </a:p>
          <a:p>
            <a:r>
              <a:rPr lang="en-US" dirty="0" smtClean="0">
                <a:solidFill>
                  <a:srgbClr val="FF0000"/>
                </a:solidFill>
              </a:rPr>
              <a:t>There will be a new temporary ‘lead’ and ‘drag’ because of the group getting split</a:t>
            </a:r>
            <a:endParaRPr lang="en-US"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0"/>
            <a:ext cx="1371600" cy="1728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8597352"/>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5029200" cy="1143000"/>
          </a:xfrm>
        </p:spPr>
        <p:txBody>
          <a:bodyPr>
            <a:normAutofit fontScale="90000"/>
          </a:bodyPr>
          <a:lstStyle/>
          <a:p>
            <a:r>
              <a:rPr lang="en-US" dirty="0" smtClean="0"/>
              <a:t>‘The Ride’ Parking Lots</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solidFill>
                  <a:srgbClr val="FF0000"/>
                </a:solidFill>
              </a:rPr>
              <a:t>Quickly move as far off the road as possible</a:t>
            </a:r>
          </a:p>
          <a:p>
            <a:pPr lvl="1"/>
            <a:r>
              <a:rPr lang="en-US" dirty="0" smtClean="0">
                <a:solidFill>
                  <a:srgbClr val="FF0000"/>
                </a:solidFill>
              </a:rPr>
              <a:t>This gets the bikes off the road safely into the parking lot</a:t>
            </a:r>
          </a:p>
          <a:p>
            <a:r>
              <a:rPr lang="en-US" dirty="0" smtClean="0">
                <a:solidFill>
                  <a:srgbClr val="FF0000"/>
                </a:solidFill>
              </a:rPr>
              <a:t>If possible, all bikes stay in line and use same row of parking spots and same parking procedure.(this really looks professional) </a:t>
            </a:r>
            <a:endParaRPr lang="en-US" dirty="0">
              <a:solidFill>
                <a:srgbClr val="FF0000"/>
              </a:solidFill>
            </a:endParaRPr>
          </a:p>
        </p:txBody>
      </p:sp>
      <p:sp>
        <p:nvSpPr>
          <p:cNvPr id="4" name="TextBox 3"/>
          <p:cNvSpPr txBox="1"/>
          <p:nvPr/>
        </p:nvSpPr>
        <p:spPr>
          <a:xfrm>
            <a:off x="0" y="6041180"/>
            <a:ext cx="9144000" cy="646331"/>
          </a:xfrm>
          <a:prstGeom prst="rect">
            <a:avLst/>
          </a:prstGeom>
          <a:noFill/>
        </p:spPr>
        <p:txBody>
          <a:bodyPr wrap="square" rtlCol="0">
            <a:spAutoFit/>
          </a:bodyPr>
          <a:lstStyle/>
          <a:p>
            <a:r>
              <a:rPr lang="en-US" sz="3600" b="1" i="1" u="sng" dirty="0" smtClean="0"/>
              <a:t>NEVER LEAVE BIKES STRANDED ON ROADWAY!!</a:t>
            </a:r>
            <a:endParaRPr lang="en-US" sz="3600" b="1" i="1" u="sng"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479" y="4038600"/>
            <a:ext cx="2476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1729627"/>
      </p:ext>
    </p:extLst>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Ride’ Riders Leaving</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solidFill>
                  <a:srgbClr val="FF0000"/>
                </a:solidFill>
              </a:rPr>
              <a:t>If possible communicate beforehand to Road Captain to avoid confusion.</a:t>
            </a:r>
          </a:p>
          <a:p>
            <a:r>
              <a:rPr lang="en-US" dirty="0" smtClean="0">
                <a:solidFill>
                  <a:srgbClr val="FF0000"/>
                </a:solidFill>
              </a:rPr>
              <a:t>Position toward rear of group.</a:t>
            </a:r>
          </a:p>
          <a:p>
            <a:r>
              <a:rPr lang="en-US" dirty="0" smtClean="0">
                <a:solidFill>
                  <a:srgbClr val="FF0000"/>
                </a:solidFill>
              </a:rPr>
              <a:t>Split from group before your turn.</a:t>
            </a:r>
          </a:p>
          <a:p>
            <a:r>
              <a:rPr lang="en-US" dirty="0" smtClean="0">
                <a:solidFill>
                  <a:srgbClr val="FF0000"/>
                </a:solidFill>
              </a:rPr>
              <a:t>Have replacement for early departure of ‘Drag’ or ‘Lead’</a:t>
            </a:r>
          </a:p>
          <a:p>
            <a:r>
              <a:rPr lang="en-US" dirty="0" smtClean="0">
                <a:solidFill>
                  <a:srgbClr val="FF0000"/>
                </a:solidFill>
              </a:rPr>
              <a:t>Plan Ahead </a:t>
            </a:r>
            <a:endParaRPr lang="en-US" dirty="0">
              <a:solidFill>
                <a:srgbClr val="FF0000"/>
              </a:solidFill>
            </a:endParaRPr>
          </a:p>
        </p:txBody>
      </p:sp>
    </p:spTree>
    <p:extLst>
      <p:ext uri="{BB962C8B-B14F-4D97-AF65-F5344CB8AC3E}">
        <p14:creationId xmlns:p14="http://schemas.microsoft.com/office/powerpoint/2010/main" val="17143379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We will have a classroom segment for about 2 ½ hours where we go over the following:</a:t>
            </a:r>
          </a:p>
          <a:p>
            <a:pPr lvl="1"/>
            <a:r>
              <a:rPr lang="en-US" dirty="0" smtClean="0">
                <a:solidFill>
                  <a:srgbClr val="FF0000"/>
                </a:solidFill>
              </a:rPr>
              <a:t>Introduction</a:t>
            </a:r>
          </a:p>
          <a:p>
            <a:pPr lvl="1"/>
            <a:r>
              <a:rPr lang="en-US" dirty="0" smtClean="0">
                <a:solidFill>
                  <a:srgbClr val="FF0000"/>
                </a:solidFill>
              </a:rPr>
              <a:t>Team Riding Terms</a:t>
            </a:r>
          </a:p>
          <a:p>
            <a:pPr lvl="1"/>
            <a:r>
              <a:rPr lang="en-US" dirty="0" smtClean="0">
                <a:solidFill>
                  <a:srgbClr val="FF0000"/>
                </a:solidFill>
              </a:rPr>
              <a:t>Guidelines</a:t>
            </a:r>
          </a:p>
          <a:p>
            <a:pPr lvl="1"/>
            <a:r>
              <a:rPr lang="en-US" dirty="0" smtClean="0">
                <a:solidFill>
                  <a:srgbClr val="FF0000"/>
                </a:solidFill>
              </a:rPr>
              <a:t>Hand Signals</a:t>
            </a:r>
          </a:p>
          <a:p>
            <a:pPr lvl="1"/>
            <a:r>
              <a:rPr lang="en-US" dirty="0" smtClean="0">
                <a:solidFill>
                  <a:srgbClr val="FF0000"/>
                </a:solidFill>
              </a:rPr>
              <a:t>Question and answer period</a:t>
            </a:r>
          </a:p>
          <a:p>
            <a:pPr marL="457200" lvl="1" indent="0">
              <a:buNone/>
            </a:pPr>
            <a:endParaRPr lang="en-US" dirty="0">
              <a:solidFill>
                <a:srgbClr val="FF0000"/>
              </a:solidFill>
            </a:endParaRPr>
          </a:p>
        </p:txBody>
      </p:sp>
    </p:spTree>
    <p:extLst>
      <p:ext uri="{BB962C8B-B14F-4D97-AF65-F5344CB8AC3E}">
        <p14:creationId xmlns:p14="http://schemas.microsoft.com/office/powerpoint/2010/main" val="3502340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Ride’ Emergencies</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solidFill>
                  <a:srgbClr val="FF0000"/>
                </a:solidFill>
              </a:rPr>
              <a:t>Accidents</a:t>
            </a:r>
          </a:p>
          <a:p>
            <a:pPr lvl="1"/>
            <a:r>
              <a:rPr lang="en-US" dirty="0" smtClean="0">
                <a:solidFill>
                  <a:srgbClr val="FF0000"/>
                </a:solidFill>
              </a:rPr>
              <a:t>Follow motorcycle crash scene response protocol</a:t>
            </a:r>
          </a:p>
          <a:p>
            <a:r>
              <a:rPr lang="en-US" dirty="0" smtClean="0">
                <a:solidFill>
                  <a:srgbClr val="FF0000"/>
                </a:solidFill>
              </a:rPr>
              <a:t>Mechanical issues</a:t>
            </a:r>
          </a:p>
          <a:p>
            <a:pPr lvl="1"/>
            <a:r>
              <a:rPr lang="en-US" dirty="0" smtClean="0">
                <a:solidFill>
                  <a:srgbClr val="FF0000"/>
                </a:solidFill>
              </a:rPr>
              <a:t>The rider verbally notifies or uses hand signals to indicate problem.</a:t>
            </a:r>
          </a:p>
          <a:p>
            <a:pPr lvl="1"/>
            <a:r>
              <a:rPr lang="en-US" b="1" i="1" dirty="0" smtClean="0">
                <a:solidFill>
                  <a:srgbClr val="FF0000"/>
                </a:solidFill>
              </a:rPr>
              <a:t>Only the ‘Drag’ pulls over with the disabled bike.</a:t>
            </a:r>
          </a:p>
          <a:p>
            <a:pPr lvl="1"/>
            <a:r>
              <a:rPr lang="en-US" dirty="0" smtClean="0">
                <a:solidFill>
                  <a:srgbClr val="FF0000"/>
                </a:solidFill>
              </a:rPr>
              <a:t>The ‘Lead’ should find a safe place to pull the rest  of the group off(Exit Ramp, Parking Lot, </a:t>
            </a:r>
            <a:r>
              <a:rPr lang="en-US" dirty="0" err="1" smtClean="0">
                <a:solidFill>
                  <a:srgbClr val="FF0000"/>
                </a:solidFill>
              </a:rPr>
              <a:t>etc</a:t>
            </a:r>
            <a:r>
              <a:rPr lang="en-US" dirty="0" smtClean="0">
                <a:solidFill>
                  <a:srgbClr val="FF0000"/>
                </a:solidFill>
              </a:rPr>
              <a:t>) </a:t>
            </a:r>
          </a:p>
          <a:p>
            <a:r>
              <a:rPr lang="en-US" dirty="0" smtClean="0">
                <a:solidFill>
                  <a:srgbClr val="FF0000"/>
                </a:solidFill>
              </a:rPr>
              <a:t>Phone calls</a:t>
            </a:r>
          </a:p>
          <a:p>
            <a:pPr lvl="1"/>
            <a:r>
              <a:rPr lang="en-US" dirty="0" smtClean="0">
                <a:solidFill>
                  <a:srgbClr val="FF0000"/>
                </a:solidFill>
              </a:rPr>
              <a:t>NOT AN EMERGENCY</a:t>
            </a:r>
            <a:endParaRPr lang="en-US" dirty="0">
              <a:solidFill>
                <a:srgbClr val="FF0000"/>
              </a:solidFill>
            </a:endParaRPr>
          </a:p>
        </p:txBody>
      </p:sp>
    </p:spTree>
    <p:extLst>
      <p:ext uri="{BB962C8B-B14F-4D97-AF65-F5344CB8AC3E}">
        <p14:creationId xmlns:p14="http://schemas.microsoft.com/office/powerpoint/2010/main" val="22106406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 Signals</a:t>
            </a:r>
            <a:br>
              <a:rPr lang="en-US" dirty="0" smtClean="0"/>
            </a:br>
            <a:r>
              <a:rPr lang="en-US" dirty="0" smtClean="0"/>
              <a:t>Single File</a:t>
            </a:r>
            <a:endParaRPr lang="en-US" dirty="0"/>
          </a:p>
        </p:txBody>
      </p:sp>
      <p:sp>
        <p:nvSpPr>
          <p:cNvPr id="3" name="Content Placeholder 2"/>
          <p:cNvSpPr>
            <a:spLocks noGrp="1"/>
          </p:cNvSpPr>
          <p:nvPr>
            <p:ph idx="1"/>
          </p:nvPr>
        </p:nvSpPr>
        <p:spPr>
          <a:xfrm>
            <a:off x="457200" y="1600200"/>
            <a:ext cx="3505200" cy="4525963"/>
          </a:xfrm>
        </p:spPr>
        <p:txBody>
          <a:bodyPr/>
          <a:lstStyle/>
          <a:p>
            <a:r>
              <a:rPr lang="en-US" dirty="0" smtClean="0">
                <a:solidFill>
                  <a:srgbClr val="FF0000"/>
                </a:solidFill>
              </a:rPr>
              <a:t>Arm and Index finger extended straight up</a:t>
            </a:r>
            <a:endParaRPr lang="en-US" dirty="0">
              <a:solidFill>
                <a:srgbClr val="FF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28800"/>
            <a:ext cx="4397339"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2741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 Signals</a:t>
            </a:r>
            <a:br>
              <a:rPr lang="en-US" dirty="0" smtClean="0"/>
            </a:br>
            <a:r>
              <a:rPr lang="en-US" dirty="0" smtClean="0"/>
              <a:t>‘Staggered formation’</a:t>
            </a:r>
            <a:endParaRPr lang="en-US" dirty="0"/>
          </a:p>
        </p:txBody>
      </p:sp>
      <p:sp>
        <p:nvSpPr>
          <p:cNvPr id="3" name="Content Placeholder 2"/>
          <p:cNvSpPr>
            <a:spLocks noGrp="1"/>
          </p:cNvSpPr>
          <p:nvPr>
            <p:ph idx="1"/>
          </p:nvPr>
        </p:nvSpPr>
        <p:spPr>
          <a:xfrm>
            <a:off x="457200" y="1600200"/>
            <a:ext cx="3505200" cy="4525963"/>
          </a:xfrm>
        </p:spPr>
        <p:txBody>
          <a:bodyPr/>
          <a:lstStyle/>
          <a:p>
            <a:r>
              <a:rPr lang="en-US" dirty="0" smtClean="0">
                <a:solidFill>
                  <a:srgbClr val="FF0000"/>
                </a:solidFill>
              </a:rPr>
              <a:t>Arm extended straight up. First and fourth fingers extended forming “ram’s horn”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25" y="1676400"/>
            <a:ext cx="4524375" cy="3763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87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 Signals</a:t>
            </a:r>
            <a:br>
              <a:rPr lang="en-US" dirty="0" smtClean="0"/>
            </a:br>
            <a:r>
              <a:rPr lang="en-US" dirty="0" smtClean="0"/>
              <a:t>‘Hazard </a:t>
            </a:r>
            <a:r>
              <a:rPr lang="en-US" dirty="0"/>
              <a:t>o</a:t>
            </a:r>
            <a:r>
              <a:rPr lang="en-US" dirty="0" smtClean="0"/>
              <a:t>n road’</a:t>
            </a:r>
            <a:endParaRPr lang="en-US" dirty="0"/>
          </a:p>
        </p:txBody>
      </p:sp>
      <p:sp>
        <p:nvSpPr>
          <p:cNvPr id="3" name="Content Placeholder 2"/>
          <p:cNvSpPr>
            <a:spLocks noGrp="1"/>
          </p:cNvSpPr>
          <p:nvPr>
            <p:ph idx="1"/>
          </p:nvPr>
        </p:nvSpPr>
        <p:spPr>
          <a:xfrm>
            <a:off x="0" y="1600200"/>
            <a:ext cx="3810000" cy="4525963"/>
          </a:xfrm>
        </p:spPr>
        <p:txBody>
          <a:bodyPr/>
          <a:lstStyle/>
          <a:p>
            <a:r>
              <a:rPr lang="en-US" dirty="0" smtClean="0">
                <a:solidFill>
                  <a:srgbClr val="FF0000"/>
                </a:solidFill>
              </a:rPr>
              <a:t>Point immediately, with emphasis to the track the object is in.</a:t>
            </a:r>
          </a:p>
          <a:p>
            <a:r>
              <a:rPr lang="en-US" dirty="0" smtClean="0">
                <a:solidFill>
                  <a:srgbClr val="FF0000"/>
                </a:solidFill>
              </a:rPr>
              <a:t>Can be done with right or left hand or leg</a:t>
            </a:r>
            <a:endParaRPr lang="en-US" dirty="0">
              <a:solidFill>
                <a:srgbClr val="FF00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937" y="2057400"/>
            <a:ext cx="525906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492839"/>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 Signals</a:t>
            </a:r>
            <a:br>
              <a:rPr lang="en-US" dirty="0" smtClean="0"/>
            </a:br>
            <a:r>
              <a:rPr lang="en-US" dirty="0" smtClean="0"/>
              <a:t>‘Follow Me’</a:t>
            </a:r>
            <a:endParaRPr lang="en-US" dirty="0"/>
          </a:p>
        </p:txBody>
      </p:sp>
      <p:sp>
        <p:nvSpPr>
          <p:cNvPr id="3" name="Content Placeholder 2"/>
          <p:cNvSpPr>
            <a:spLocks noGrp="1"/>
          </p:cNvSpPr>
          <p:nvPr>
            <p:ph idx="1"/>
          </p:nvPr>
        </p:nvSpPr>
        <p:spPr>
          <a:xfrm>
            <a:off x="0" y="1600200"/>
            <a:ext cx="3810000" cy="4525963"/>
          </a:xfrm>
        </p:spPr>
        <p:txBody>
          <a:bodyPr/>
          <a:lstStyle/>
          <a:p>
            <a:r>
              <a:rPr lang="en-US" dirty="0" smtClean="0">
                <a:solidFill>
                  <a:srgbClr val="FF0000"/>
                </a:solidFill>
              </a:rPr>
              <a:t>Arm extended straight from shoulder, palm forward</a:t>
            </a:r>
            <a:endParaRPr lang="en-US" dirty="0">
              <a:solidFill>
                <a:srgbClr val="FF000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981200"/>
            <a:ext cx="4448175" cy="369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866476"/>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 Signals</a:t>
            </a:r>
            <a:br>
              <a:rPr lang="en-US" dirty="0" smtClean="0"/>
            </a:br>
            <a:r>
              <a:rPr lang="en-US" dirty="0" smtClean="0"/>
              <a:t>‘Speed Up’</a:t>
            </a:r>
            <a:endParaRPr lang="en-US" dirty="0"/>
          </a:p>
        </p:txBody>
      </p:sp>
      <p:sp>
        <p:nvSpPr>
          <p:cNvPr id="3" name="Content Placeholder 2"/>
          <p:cNvSpPr>
            <a:spLocks noGrp="1"/>
          </p:cNvSpPr>
          <p:nvPr>
            <p:ph idx="1"/>
          </p:nvPr>
        </p:nvSpPr>
        <p:spPr>
          <a:xfrm>
            <a:off x="0" y="1600200"/>
            <a:ext cx="4191000" cy="4525963"/>
          </a:xfrm>
        </p:spPr>
        <p:txBody>
          <a:bodyPr/>
          <a:lstStyle/>
          <a:p>
            <a:r>
              <a:rPr lang="en-US" dirty="0" smtClean="0">
                <a:solidFill>
                  <a:srgbClr val="FF0000"/>
                </a:solidFill>
              </a:rPr>
              <a:t>Arm down to side. Fist Clinched, Rotate, Twist hand as if turning throttle</a:t>
            </a:r>
            <a:endParaRPr lang="en-US" dirty="0">
              <a:solidFill>
                <a:srgbClr val="FF0000"/>
              </a:solidFill>
            </a:endParaRPr>
          </a:p>
        </p:txBody>
      </p:sp>
      <p:pic>
        <p:nvPicPr>
          <p:cNvPr id="12290" name="Picture 2" descr="Speed Up - Left arm extended straight out at side 45°, palm facing up, move arm up. Swing in arc down and up. Rep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667000"/>
            <a:ext cx="4528638"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3044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 Signals</a:t>
            </a:r>
            <a:br>
              <a:rPr lang="en-US" dirty="0" smtClean="0"/>
            </a:br>
            <a:r>
              <a:rPr lang="en-US" dirty="0" smtClean="0"/>
              <a:t>‘Stop’</a:t>
            </a:r>
            <a:endParaRPr lang="en-US" dirty="0"/>
          </a:p>
        </p:txBody>
      </p:sp>
      <p:sp>
        <p:nvSpPr>
          <p:cNvPr id="3" name="Content Placeholder 2"/>
          <p:cNvSpPr>
            <a:spLocks noGrp="1"/>
          </p:cNvSpPr>
          <p:nvPr>
            <p:ph idx="1"/>
          </p:nvPr>
        </p:nvSpPr>
        <p:spPr>
          <a:xfrm>
            <a:off x="0" y="1600200"/>
            <a:ext cx="4267200" cy="4525963"/>
          </a:xfrm>
        </p:spPr>
        <p:txBody>
          <a:bodyPr/>
          <a:lstStyle/>
          <a:p>
            <a:r>
              <a:rPr lang="en-US" dirty="0" smtClean="0">
                <a:solidFill>
                  <a:srgbClr val="FF0000"/>
                </a:solidFill>
              </a:rPr>
              <a:t>Arm extended down, Palm Back</a:t>
            </a:r>
            <a:endParaRPr lang="en-US" dirty="0">
              <a:solidFill>
                <a:srgbClr val="FF000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81200"/>
            <a:ext cx="4397339"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620910"/>
      </p:ext>
    </p:extLst>
  </p:cSld>
  <p:clrMapOvr>
    <a:masterClrMapping/>
  </p:clrMapOvr>
  <p:transition spd="slow">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 Signals</a:t>
            </a:r>
            <a:br>
              <a:rPr lang="en-US" dirty="0" smtClean="0"/>
            </a:br>
            <a:r>
              <a:rPr lang="en-US" dirty="0" smtClean="0"/>
              <a:t>‘Slow Down’</a:t>
            </a:r>
            <a:endParaRPr lang="en-US" dirty="0"/>
          </a:p>
        </p:txBody>
      </p:sp>
      <p:sp>
        <p:nvSpPr>
          <p:cNvPr id="3" name="Content Placeholder 2"/>
          <p:cNvSpPr>
            <a:spLocks noGrp="1"/>
          </p:cNvSpPr>
          <p:nvPr>
            <p:ph idx="1"/>
          </p:nvPr>
        </p:nvSpPr>
        <p:spPr>
          <a:xfrm>
            <a:off x="0" y="1600200"/>
            <a:ext cx="3657600" cy="4525963"/>
          </a:xfrm>
        </p:spPr>
        <p:txBody>
          <a:bodyPr/>
          <a:lstStyle/>
          <a:p>
            <a:r>
              <a:rPr lang="en-US" dirty="0" smtClean="0">
                <a:solidFill>
                  <a:srgbClr val="FF0000"/>
                </a:solidFill>
              </a:rPr>
              <a:t>Arm Extended straight out from shoulder moving down repeatedly</a:t>
            </a:r>
            <a:endParaRPr lang="en-US" dirty="0">
              <a:solidFill>
                <a:srgbClr val="FF0000"/>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399" y="3581400"/>
            <a:ext cx="584340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022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 Signals</a:t>
            </a:r>
            <a:br>
              <a:rPr lang="en-US" dirty="0" smtClean="0"/>
            </a:br>
            <a:r>
              <a:rPr lang="en-US" dirty="0" smtClean="0"/>
              <a:t>‘Right Turn’</a:t>
            </a:r>
            <a:endParaRPr lang="en-US" dirty="0"/>
          </a:p>
        </p:txBody>
      </p:sp>
      <p:sp>
        <p:nvSpPr>
          <p:cNvPr id="3" name="Content Placeholder 2"/>
          <p:cNvSpPr>
            <a:spLocks noGrp="1"/>
          </p:cNvSpPr>
          <p:nvPr>
            <p:ph idx="1"/>
          </p:nvPr>
        </p:nvSpPr>
        <p:spPr>
          <a:xfrm>
            <a:off x="0" y="1600200"/>
            <a:ext cx="4038600" cy="4525963"/>
          </a:xfrm>
        </p:spPr>
        <p:txBody>
          <a:bodyPr/>
          <a:lstStyle/>
          <a:p>
            <a:r>
              <a:rPr lang="en-US" dirty="0" smtClean="0">
                <a:solidFill>
                  <a:srgbClr val="FF0000"/>
                </a:solidFill>
              </a:rPr>
              <a:t>Arm out, elbow bent, hand straight up as fist.</a:t>
            </a:r>
            <a:endParaRPr lang="en-US" dirty="0">
              <a:solidFill>
                <a:srgbClr val="FF0000"/>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200399"/>
            <a:ext cx="4114800" cy="342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1263845"/>
      </p:ext>
    </p:extLst>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 Signals</a:t>
            </a:r>
            <a:br>
              <a:rPr lang="en-US" dirty="0" smtClean="0"/>
            </a:br>
            <a:r>
              <a:rPr lang="en-US" dirty="0" smtClean="0"/>
              <a:t>‘Left Turn’</a:t>
            </a:r>
            <a:endParaRPr lang="en-US" dirty="0"/>
          </a:p>
        </p:txBody>
      </p:sp>
      <p:sp>
        <p:nvSpPr>
          <p:cNvPr id="3" name="Content Placeholder 2"/>
          <p:cNvSpPr>
            <a:spLocks noGrp="1"/>
          </p:cNvSpPr>
          <p:nvPr>
            <p:ph idx="1"/>
          </p:nvPr>
        </p:nvSpPr>
        <p:spPr>
          <a:xfrm>
            <a:off x="0" y="1600200"/>
            <a:ext cx="3733800" cy="4525963"/>
          </a:xfrm>
        </p:spPr>
        <p:txBody>
          <a:bodyPr/>
          <a:lstStyle/>
          <a:p>
            <a:r>
              <a:rPr lang="en-US" dirty="0" smtClean="0">
                <a:solidFill>
                  <a:srgbClr val="FF0000"/>
                </a:solidFill>
              </a:rPr>
              <a:t>Arm straight out from body, palm flat.</a:t>
            </a:r>
            <a:endParaRPr lang="en-US" dirty="0">
              <a:solidFill>
                <a:srgbClr val="FF0000"/>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624817"/>
            <a:ext cx="4343400" cy="361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741691"/>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600201"/>
            <a:ext cx="8229600" cy="3657600"/>
          </a:xfrm>
        </p:spPr>
        <p:txBody>
          <a:bodyPr>
            <a:normAutofit fontScale="92500" lnSpcReduction="10000"/>
          </a:bodyPr>
          <a:lstStyle/>
          <a:p>
            <a:pPr lvl="1"/>
            <a:r>
              <a:rPr lang="en-US" dirty="0" smtClean="0">
                <a:solidFill>
                  <a:srgbClr val="FF0000"/>
                </a:solidFill>
              </a:rPr>
              <a:t>What is a Road Captain?</a:t>
            </a:r>
          </a:p>
          <a:p>
            <a:pPr lvl="1"/>
            <a:r>
              <a:rPr lang="en-US" dirty="0" smtClean="0">
                <a:solidFill>
                  <a:srgbClr val="FF0000"/>
                </a:solidFill>
              </a:rPr>
              <a:t>Safety</a:t>
            </a:r>
          </a:p>
          <a:p>
            <a:pPr lvl="1"/>
            <a:r>
              <a:rPr lang="en-US" dirty="0" smtClean="0">
                <a:solidFill>
                  <a:srgbClr val="FF0000"/>
                </a:solidFill>
              </a:rPr>
              <a:t>Team Riding Review</a:t>
            </a:r>
          </a:p>
          <a:p>
            <a:pPr lvl="1"/>
            <a:r>
              <a:rPr lang="en-US" dirty="0" smtClean="0">
                <a:solidFill>
                  <a:srgbClr val="FF0000"/>
                </a:solidFill>
              </a:rPr>
              <a:t>Planning the Ride</a:t>
            </a:r>
          </a:p>
          <a:p>
            <a:pPr lvl="1"/>
            <a:r>
              <a:rPr lang="en-US" dirty="0" smtClean="0">
                <a:solidFill>
                  <a:srgbClr val="FF0000"/>
                </a:solidFill>
              </a:rPr>
              <a:t>Day of the Ride</a:t>
            </a:r>
          </a:p>
          <a:p>
            <a:pPr lvl="1"/>
            <a:r>
              <a:rPr lang="en-US" dirty="0" smtClean="0">
                <a:solidFill>
                  <a:srgbClr val="FF0000"/>
                </a:solidFill>
              </a:rPr>
              <a:t>The Ride</a:t>
            </a:r>
          </a:p>
          <a:p>
            <a:pPr lvl="1"/>
            <a:r>
              <a:rPr lang="en-US" dirty="0" smtClean="0">
                <a:solidFill>
                  <a:srgbClr val="FF0000"/>
                </a:solidFill>
              </a:rPr>
              <a:t>Hand-and-Arm Signals</a:t>
            </a:r>
          </a:p>
          <a:p>
            <a:pPr lvl="1"/>
            <a:r>
              <a:rPr lang="en-US" dirty="0" smtClean="0">
                <a:solidFill>
                  <a:srgbClr val="FF0000"/>
                </a:solidFill>
              </a:rPr>
              <a:t>Q/A</a:t>
            </a:r>
            <a:endParaRPr lang="en-US" dirty="0">
              <a:solidFill>
                <a:srgbClr val="FF0000"/>
              </a:solidFill>
            </a:endParaRPr>
          </a:p>
        </p:txBody>
      </p:sp>
    </p:spTree>
    <p:extLst>
      <p:ext uri="{BB962C8B-B14F-4D97-AF65-F5344CB8AC3E}">
        <p14:creationId xmlns:p14="http://schemas.microsoft.com/office/powerpoint/2010/main" val="1620590690"/>
      </p:ext>
    </p:extLst>
  </p:cSld>
  <p:clrMapOvr>
    <a:masterClrMapping/>
  </p:clrMapOvr>
  <p:transition spd="slow">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 Signals</a:t>
            </a:r>
            <a:br>
              <a:rPr lang="en-US" dirty="0" smtClean="0"/>
            </a:br>
            <a:r>
              <a:rPr lang="en-US" dirty="0" smtClean="0"/>
              <a:t>‘You Lead, come around’</a:t>
            </a:r>
            <a:endParaRPr lang="en-US" dirty="0"/>
          </a:p>
        </p:txBody>
      </p:sp>
      <p:sp>
        <p:nvSpPr>
          <p:cNvPr id="3" name="Content Placeholder 2"/>
          <p:cNvSpPr>
            <a:spLocks noGrp="1"/>
          </p:cNvSpPr>
          <p:nvPr>
            <p:ph idx="1"/>
          </p:nvPr>
        </p:nvSpPr>
        <p:spPr>
          <a:xfrm>
            <a:off x="0" y="1600200"/>
            <a:ext cx="4114800" cy="4525963"/>
          </a:xfrm>
        </p:spPr>
        <p:txBody>
          <a:bodyPr/>
          <a:lstStyle/>
          <a:p>
            <a:r>
              <a:rPr lang="en-US" dirty="0" smtClean="0">
                <a:solidFill>
                  <a:srgbClr val="FF0000"/>
                </a:solidFill>
              </a:rPr>
              <a:t>Arm extended down, Palm forward, swinging forward from hip in arc.</a:t>
            </a:r>
            <a:endParaRPr lang="en-US" dirty="0">
              <a:solidFill>
                <a:srgbClr val="FF000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416326"/>
            <a:ext cx="6097263" cy="3180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2827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 Signals</a:t>
            </a:r>
            <a:br>
              <a:rPr lang="en-US" dirty="0" smtClean="0"/>
            </a:br>
            <a:r>
              <a:rPr lang="en-US" dirty="0" smtClean="0"/>
              <a:t>I am OK, No problem</a:t>
            </a:r>
            <a:endParaRPr lang="en-US" dirty="0"/>
          </a:p>
        </p:txBody>
      </p:sp>
      <p:sp>
        <p:nvSpPr>
          <p:cNvPr id="3" name="Content Placeholder 2"/>
          <p:cNvSpPr>
            <a:spLocks noGrp="1"/>
          </p:cNvSpPr>
          <p:nvPr>
            <p:ph idx="1"/>
          </p:nvPr>
        </p:nvSpPr>
        <p:spPr>
          <a:xfrm>
            <a:off x="0" y="1600200"/>
            <a:ext cx="4114800" cy="4525963"/>
          </a:xfrm>
        </p:spPr>
        <p:txBody>
          <a:bodyPr/>
          <a:lstStyle/>
          <a:p>
            <a:r>
              <a:rPr lang="en-US" dirty="0" smtClean="0">
                <a:solidFill>
                  <a:srgbClr val="FF0000"/>
                </a:solidFill>
              </a:rPr>
              <a:t>Tap on helmet with open hand, Palm down</a:t>
            </a:r>
            <a:endParaRPr lang="en-US" dirty="0">
              <a:solidFill>
                <a:srgbClr val="FF0000"/>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824" y="2581275"/>
            <a:ext cx="5057775" cy="4206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7882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 Signals</a:t>
            </a:r>
            <a:br>
              <a:rPr lang="en-US" dirty="0" smtClean="0"/>
            </a:br>
            <a:r>
              <a:rPr lang="en-US" dirty="0" smtClean="0"/>
              <a:t>‘Need Fuel’</a:t>
            </a:r>
            <a:endParaRPr lang="en-US" dirty="0"/>
          </a:p>
        </p:txBody>
      </p:sp>
      <p:sp>
        <p:nvSpPr>
          <p:cNvPr id="3" name="Content Placeholder 2"/>
          <p:cNvSpPr>
            <a:spLocks noGrp="1"/>
          </p:cNvSpPr>
          <p:nvPr>
            <p:ph idx="1"/>
          </p:nvPr>
        </p:nvSpPr>
        <p:spPr>
          <a:xfrm>
            <a:off x="0" y="1600200"/>
            <a:ext cx="3429000" cy="4525963"/>
          </a:xfrm>
        </p:spPr>
        <p:txBody>
          <a:bodyPr/>
          <a:lstStyle/>
          <a:p>
            <a:r>
              <a:rPr lang="en-US" dirty="0" smtClean="0">
                <a:solidFill>
                  <a:srgbClr val="FF0000"/>
                </a:solidFill>
              </a:rPr>
              <a:t>Arm out to side point to fuel tank.</a:t>
            </a:r>
            <a:endParaRPr lang="en-US" dirty="0">
              <a:solidFill>
                <a:srgbClr val="FF0000"/>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824" y="2581274"/>
            <a:ext cx="4524375" cy="3763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4987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 Signals</a:t>
            </a:r>
            <a:br>
              <a:rPr lang="en-US" dirty="0" smtClean="0"/>
            </a:br>
            <a:r>
              <a:rPr lang="en-US" dirty="0" smtClean="0"/>
              <a:t>‘</a:t>
            </a:r>
            <a:r>
              <a:rPr lang="en-US" dirty="0"/>
              <a:t>F</a:t>
            </a:r>
            <a:r>
              <a:rPr lang="en-US" dirty="0" smtClean="0"/>
              <a:t>ood/Drink Stop’</a:t>
            </a:r>
            <a:endParaRPr lang="en-US" dirty="0"/>
          </a:p>
        </p:txBody>
      </p:sp>
      <p:sp>
        <p:nvSpPr>
          <p:cNvPr id="3" name="Content Placeholder 2"/>
          <p:cNvSpPr>
            <a:spLocks noGrp="1"/>
          </p:cNvSpPr>
          <p:nvPr>
            <p:ph idx="1"/>
          </p:nvPr>
        </p:nvSpPr>
        <p:spPr>
          <a:xfrm>
            <a:off x="0" y="1600200"/>
            <a:ext cx="3657600" cy="4525963"/>
          </a:xfrm>
        </p:spPr>
        <p:txBody>
          <a:bodyPr/>
          <a:lstStyle/>
          <a:p>
            <a:r>
              <a:rPr lang="en-US" dirty="0" smtClean="0">
                <a:solidFill>
                  <a:srgbClr val="FF0000"/>
                </a:solidFill>
              </a:rPr>
              <a:t>Arm out to side, thumb to mouth</a:t>
            </a:r>
            <a:r>
              <a:rPr lang="en-US" dirty="0">
                <a:solidFill>
                  <a:srgbClr val="FF0000"/>
                </a:solidFill>
              </a:rPr>
              <a:t>.</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286000"/>
            <a:ext cx="4876800" cy="4056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0189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 Signals</a:t>
            </a:r>
            <a:br>
              <a:rPr lang="en-US" dirty="0" smtClean="0"/>
            </a:br>
            <a:r>
              <a:rPr lang="en-US" dirty="0" smtClean="0"/>
              <a:t>‘Turn Signal left on’</a:t>
            </a:r>
            <a:endParaRPr lang="en-US" dirty="0"/>
          </a:p>
        </p:txBody>
      </p:sp>
      <p:sp>
        <p:nvSpPr>
          <p:cNvPr id="3" name="Content Placeholder 2"/>
          <p:cNvSpPr>
            <a:spLocks noGrp="1"/>
          </p:cNvSpPr>
          <p:nvPr>
            <p:ph idx="1"/>
          </p:nvPr>
        </p:nvSpPr>
        <p:spPr>
          <a:xfrm>
            <a:off x="0" y="1600200"/>
            <a:ext cx="3352800" cy="4525963"/>
          </a:xfrm>
        </p:spPr>
        <p:txBody>
          <a:bodyPr/>
          <a:lstStyle/>
          <a:p>
            <a:r>
              <a:rPr lang="en-US" dirty="0" smtClean="0">
                <a:solidFill>
                  <a:srgbClr val="FF0000"/>
                </a:solidFill>
              </a:rPr>
              <a:t>Repeatedly open and close hand with fingers extended</a:t>
            </a:r>
            <a:endParaRPr lang="en-US" dirty="0">
              <a:solidFill>
                <a:srgbClr val="FF0000"/>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505200"/>
            <a:ext cx="540514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70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 Signals</a:t>
            </a:r>
            <a:br>
              <a:rPr lang="en-US" dirty="0" smtClean="0"/>
            </a:br>
            <a:r>
              <a:rPr lang="en-US" dirty="0" smtClean="0"/>
              <a:t>‘Pull Off’</a:t>
            </a:r>
            <a:endParaRPr lang="en-US" dirty="0"/>
          </a:p>
        </p:txBody>
      </p:sp>
      <p:sp>
        <p:nvSpPr>
          <p:cNvPr id="3" name="Content Placeholder 2"/>
          <p:cNvSpPr>
            <a:spLocks noGrp="1"/>
          </p:cNvSpPr>
          <p:nvPr>
            <p:ph idx="1"/>
          </p:nvPr>
        </p:nvSpPr>
        <p:spPr>
          <a:xfrm>
            <a:off x="0" y="1600200"/>
            <a:ext cx="3886200" cy="4525963"/>
          </a:xfrm>
        </p:spPr>
        <p:txBody>
          <a:bodyPr/>
          <a:lstStyle/>
          <a:p>
            <a:r>
              <a:rPr lang="en-US" dirty="0" smtClean="0">
                <a:solidFill>
                  <a:srgbClr val="FF0000"/>
                </a:solidFill>
              </a:rPr>
              <a:t>Arm out, swing toward shoulder or pull off, exit.</a:t>
            </a:r>
            <a:endParaRPr lang="en-US" dirty="0">
              <a:solidFill>
                <a:srgbClr val="FF0000"/>
              </a:solidFill>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667000"/>
            <a:ext cx="5112978"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126923"/>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 Signals</a:t>
            </a:r>
            <a:br>
              <a:rPr lang="en-US" dirty="0" smtClean="0"/>
            </a:br>
            <a:r>
              <a:rPr lang="en-US" dirty="0" smtClean="0"/>
              <a:t>‘Need </a:t>
            </a:r>
            <a:r>
              <a:rPr lang="en-US" dirty="0"/>
              <a:t>C</a:t>
            </a:r>
            <a:r>
              <a:rPr lang="en-US" dirty="0" smtClean="0"/>
              <a:t>omfort stop’</a:t>
            </a:r>
            <a:endParaRPr lang="en-US" dirty="0"/>
          </a:p>
        </p:txBody>
      </p:sp>
      <p:sp>
        <p:nvSpPr>
          <p:cNvPr id="3" name="Content Placeholder 2"/>
          <p:cNvSpPr>
            <a:spLocks noGrp="1"/>
          </p:cNvSpPr>
          <p:nvPr>
            <p:ph idx="1"/>
          </p:nvPr>
        </p:nvSpPr>
        <p:spPr>
          <a:xfrm>
            <a:off x="0" y="1600200"/>
            <a:ext cx="3657600" cy="4525963"/>
          </a:xfrm>
        </p:spPr>
        <p:txBody>
          <a:bodyPr/>
          <a:lstStyle/>
          <a:p>
            <a:r>
              <a:rPr lang="en-US" dirty="0" smtClean="0">
                <a:solidFill>
                  <a:srgbClr val="FF0000"/>
                </a:solidFill>
              </a:rPr>
              <a:t>Forearm extended, fist clenched with up and down movement. To say wrist tired need break.</a:t>
            </a:r>
            <a:endParaRPr lang="en-US" dirty="0">
              <a:solidFill>
                <a:srgbClr val="FF0000"/>
              </a:solidFill>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666999"/>
            <a:ext cx="4724400" cy="392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3963302"/>
      </p:ext>
    </p:extLst>
  </p:cSld>
  <p:clrMapOvr>
    <a:masterClrMapping/>
  </p:clrMapOvr>
  <p:transition spd="slow">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Riding Equipment Do’s        </a:t>
            </a:r>
            <a:endParaRPr lang="en-US" dirty="0"/>
          </a:p>
        </p:txBody>
      </p:sp>
      <p:sp>
        <p:nvSpPr>
          <p:cNvPr id="3" name="Content Placeholder 2"/>
          <p:cNvSpPr>
            <a:spLocks noGrp="1"/>
          </p:cNvSpPr>
          <p:nvPr>
            <p:ph idx="1"/>
          </p:nvPr>
        </p:nvSpPr>
        <p:spPr/>
        <p:txBody>
          <a:bodyPr/>
          <a:lstStyle/>
          <a:p>
            <a:r>
              <a:rPr lang="en-US" dirty="0" smtClean="0"/>
              <a:t>Helmet</a:t>
            </a:r>
          </a:p>
          <a:p>
            <a:r>
              <a:rPr lang="en-US" dirty="0" smtClean="0"/>
              <a:t>Gloves</a:t>
            </a:r>
          </a:p>
          <a:p>
            <a:r>
              <a:rPr lang="en-US" dirty="0" smtClean="0"/>
              <a:t>Jacket</a:t>
            </a:r>
          </a:p>
          <a:p>
            <a:r>
              <a:rPr lang="en-US" dirty="0" smtClean="0"/>
              <a:t>Boots</a:t>
            </a:r>
          </a:p>
          <a:p>
            <a:r>
              <a:rPr lang="en-US" dirty="0" smtClean="0"/>
              <a:t>Long Pants</a:t>
            </a:r>
            <a:endParaRPr lang="en-US" dirty="0"/>
          </a:p>
          <a:p>
            <a:r>
              <a:rPr lang="en-US" dirty="0" smtClean="0"/>
              <a:t>Eye Protection</a:t>
            </a:r>
          </a:p>
          <a:p>
            <a:r>
              <a:rPr lang="en-US" dirty="0" smtClean="0"/>
              <a:t>Medical </a:t>
            </a:r>
            <a:r>
              <a:rPr lang="en-US" smtClean="0"/>
              <a:t>Information Sheet </a:t>
            </a:r>
            <a:endParaRPr lang="en-US" dirty="0"/>
          </a:p>
        </p:txBody>
      </p:sp>
    </p:spTree>
    <p:extLst>
      <p:ext uri="{BB962C8B-B14F-4D97-AF65-F5344CB8AC3E}">
        <p14:creationId xmlns:p14="http://schemas.microsoft.com/office/powerpoint/2010/main" val="1773243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38400"/>
            <a:ext cx="8229600" cy="1143000"/>
          </a:xfrm>
        </p:spPr>
        <p:txBody>
          <a:bodyPr>
            <a:normAutofit fontScale="90000"/>
          </a:bodyPr>
          <a:lstStyle/>
          <a:p>
            <a:r>
              <a:rPr lang="en-US" dirty="0" smtClean="0"/>
              <a:t>The following slides are very graphic and may be uncomfortable to view</a:t>
            </a:r>
            <a:endParaRPr lang="en-US" dirty="0"/>
          </a:p>
        </p:txBody>
      </p:sp>
    </p:spTree>
    <p:extLst>
      <p:ext uri="{BB962C8B-B14F-4D97-AF65-F5344CB8AC3E}">
        <p14:creationId xmlns:p14="http://schemas.microsoft.com/office/powerpoint/2010/main" val="8128076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 helmet looks like after sliding down the road</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8906" b="28906"/>
          <a:stretch>
            <a:fillRect/>
          </a:stretch>
        </p:blipFill>
        <p:spPr/>
      </p:pic>
      <p:sp>
        <p:nvSpPr>
          <p:cNvPr id="4" name="Text Placeholder 3"/>
          <p:cNvSpPr>
            <a:spLocks noGrp="1"/>
          </p:cNvSpPr>
          <p:nvPr>
            <p:ph type="body" sz="half" idx="2"/>
          </p:nvPr>
        </p:nvSpPr>
        <p:spPr>
          <a:xfrm>
            <a:off x="1792288" y="5897880"/>
            <a:ext cx="5446712" cy="731520"/>
          </a:xfrm>
        </p:spPr>
        <p:txBody>
          <a:bodyPr>
            <a:normAutofit/>
          </a:bodyPr>
          <a:lstStyle/>
          <a:p>
            <a:r>
              <a:rPr lang="en-US" sz="1800" b="1" dirty="0" smtClean="0"/>
              <a:t>	     Better that your head</a:t>
            </a:r>
            <a:endParaRPr lang="en-US" sz="1800" b="1" dirty="0"/>
          </a:p>
        </p:txBody>
      </p:sp>
    </p:spTree>
    <p:extLst>
      <p:ext uri="{BB962C8B-B14F-4D97-AF65-F5344CB8AC3E}">
        <p14:creationId xmlns:p14="http://schemas.microsoft.com/office/powerpoint/2010/main" val="2483155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7"/>
            <a:ext cx="6629400" cy="1143000"/>
          </a:xfrm>
        </p:spPr>
        <p:txBody>
          <a:bodyPr/>
          <a:lstStyle/>
          <a:p>
            <a:r>
              <a:rPr lang="en-US" dirty="0" smtClean="0"/>
              <a:t>What is a Road Captain?</a:t>
            </a:r>
            <a:endParaRPr lang="en-US" dirty="0"/>
          </a:p>
        </p:txBody>
      </p:sp>
      <p:sp>
        <p:nvSpPr>
          <p:cNvPr id="3" name="Content Placeholder 2"/>
          <p:cNvSpPr>
            <a:spLocks noGrp="1"/>
          </p:cNvSpPr>
          <p:nvPr>
            <p:ph idx="1"/>
          </p:nvPr>
        </p:nvSpPr>
        <p:spPr/>
        <p:txBody>
          <a:bodyPr/>
          <a:lstStyle/>
          <a:p>
            <a:r>
              <a:rPr lang="en-US" dirty="0" smtClean="0">
                <a:solidFill>
                  <a:srgbClr val="FF0000"/>
                </a:solidFill>
              </a:rPr>
              <a:t>A Road Captain is…..</a:t>
            </a:r>
          </a:p>
          <a:p>
            <a:pPr lvl="1"/>
            <a:r>
              <a:rPr lang="en-US" dirty="0" smtClean="0">
                <a:solidFill>
                  <a:srgbClr val="FF0000"/>
                </a:solidFill>
              </a:rPr>
              <a:t>A leader capable of setting up a ride according to the Team Riding Guidelines.</a:t>
            </a:r>
          </a:p>
          <a:p>
            <a:pPr lvl="1"/>
            <a:endParaRPr lang="en-US" dirty="0" smtClean="0">
              <a:solidFill>
                <a:srgbClr val="FF0000"/>
              </a:solidFill>
            </a:endParaRPr>
          </a:p>
          <a:p>
            <a:pPr lvl="1"/>
            <a:r>
              <a:rPr lang="en-US" dirty="0" smtClean="0">
                <a:solidFill>
                  <a:srgbClr val="FF0000"/>
                </a:solidFill>
              </a:rPr>
              <a:t>A Ride Leader trained in how to lead a Team Ride</a:t>
            </a:r>
          </a:p>
          <a:p>
            <a:pPr lvl="1"/>
            <a:endParaRPr lang="en-US" dirty="0" smtClean="0">
              <a:solidFill>
                <a:srgbClr val="FF0000"/>
              </a:solidFill>
            </a:endParaRPr>
          </a:p>
          <a:p>
            <a:pPr lvl="1"/>
            <a:r>
              <a:rPr lang="en-US" dirty="0" smtClean="0">
                <a:solidFill>
                  <a:srgbClr val="FF0000"/>
                </a:solidFill>
              </a:rPr>
              <a:t>A Ride Leader Trained in how to fulfill the duties of “drag” the correct way.</a:t>
            </a:r>
            <a:endParaRPr lang="en-US" dirty="0">
              <a:solidFill>
                <a:srgbClr val="FF0000"/>
              </a:solidFill>
            </a:endParaRPr>
          </a:p>
        </p:txBody>
      </p:sp>
      <p:pic>
        <p:nvPicPr>
          <p:cNvPr id="1026" name="Picture 2" descr="http://t0.gstatic.com/images?q=tbn:ANd9GcTZhWLiqO3ipNkx2B5seH2WRc7gwh7_cUHTzm2bDPNtuo_EcW6Js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28600"/>
            <a:ext cx="1143000" cy="182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5706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Save your face</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8848" b="28848"/>
          <a:stretch>
            <a:fillRect/>
          </a:stretch>
        </p:blipFill>
        <p:spPr/>
      </p:pic>
      <p:sp>
        <p:nvSpPr>
          <p:cNvPr id="3" name="Text Placeholder 2"/>
          <p:cNvSpPr>
            <a:spLocks noGrp="1"/>
          </p:cNvSpPr>
          <p:nvPr>
            <p:ph type="body" sz="half" idx="2"/>
          </p:nvPr>
        </p:nvSpPr>
        <p:spPr/>
        <p:txBody>
          <a:bodyPr/>
          <a:lstStyle/>
          <a:p>
            <a:r>
              <a:rPr lang="en-US" dirty="0" smtClean="0"/>
              <a:t>		    </a:t>
            </a:r>
            <a:r>
              <a:rPr lang="en-US" b="1" dirty="0" smtClean="0"/>
              <a:t>It is your choice</a:t>
            </a:r>
            <a:endParaRPr lang="en-US" b="1" dirty="0"/>
          </a:p>
        </p:txBody>
      </p:sp>
    </p:spTree>
    <p:extLst>
      <p:ext uri="{BB962C8B-B14F-4D97-AF65-F5344CB8AC3E}">
        <p14:creationId xmlns:p14="http://schemas.microsoft.com/office/powerpoint/2010/main" val="16391375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Helmets are to hot to wear</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0443" b="10443"/>
          <a:stretch>
            <a:fillRect/>
          </a:stretch>
        </p:blipFill>
        <p:spPr/>
      </p:pic>
      <p:sp>
        <p:nvSpPr>
          <p:cNvPr id="4" name="Text Placeholder 3"/>
          <p:cNvSpPr>
            <a:spLocks noGrp="1"/>
          </p:cNvSpPr>
          <p:nvPr>
            <p:ph type="body" sz="half" idx="2"/>
          </p:nvPr>
        </p:nvSpPr>
        <p:spPr>
          <a:xfrm>
            <a:off x="1752600" y="5562600"/>
            <a:ext cx="5522912" cy="609600"/>
          </a:xfrm>
        </p:spPr>
        <p:txBody>
          <a:bodyPr>
            <a:normAutofit/>
          </a:bodyPr>
          <a:lstStyle/>
          <a:p>
            <a:r>
              <a:rPr lang="en-US" dirty="0" smtClean="0"/>
              <a:t>                                  </a:t>
            </a:r>
            <a:r>
              <a:rPr lang="en-US" sz="1800" b="1" dirty="0" smtClean="0"/>
              <a:t> Is  it really to hot? </a:t>
            </a:r>
            <a:endParaRPr lang="en-US" sz="1800" b="1" dirty="0"/>
          </a:p>
        </p:txBody>
      </p:sp>
    </p:spTree>
    <p:extLst>
      <p:ext uri="{BB962C8B-B14F-4D97-AF65-F5344CB8AC3E}">
        <p14:creationId xmlns:p14="http://schemas.microsoft.com/office/powerpoint/2010/main" val="7463495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 don’t need a helmet</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3333" r="13333"/>
          <a:stretch>
            <a:fillRect/>
          </a:stretch>
        </p:blipFill>
        <p:spPr/>
      </p:pic>
      <p:sp>
        <p:nvSpPr>
          <p:cNvPr id="4" name="Text Placeholder 3"/>
          <p:cNvSpPr>
            <a:spLocks noGrp="1"/>
          </p:cNvSpPr>
          <p:nvPr>
            <p:ph type="body" sz="half" idx="2"/>
          </p:nvPr>
        </p:nvSpPr>
        <p:spPr>
          <a:xfrm>
            <a:off x="1828800" y="5867400"/>
            <a:ext cx="5867400" cy="533400"/>
          </a:xfrm>
        </p:spPr>
        <p:txBody>
          <a:bodyPr>
            <a:normAutofit/>
          </a:bodyPr>
          <a:lstStyle/>
          <a:p>
            <a:r>
              <a:rPr lang="en-US" dirty="0" smtClean="0"/>
              <a:t>		</a:t>
            </a:r>
            <a:r>
              <a:rPr lang="en-US" sz="1800" b="1" dirty="0" smtClean="0"/>
              <a:t>  Or my face</a:t>
            </a:r>
            <a:endParaRPr lang="en-US" sz="1800" b="1" dirty="0"/>
          </a:p>
        </p:txBody>
      </p:sp>
    </p:spTree>
    <p:extLst>
      <p:ext uri="{BB962C8B-B14F-4D97-AF65-F5344CB8AC3E}">
        <p14:creationId xmlns:p14="http://schemas.microsoft.com/office/powerpoint/2010/main" val="10382546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Times New Roman" panose="02020603050405020304" pitchFamily="18" charset="0"/>
                <a:cs typeface="Times New Roman" panose="02020603050405020304" pitchFamily="18" charset="0"/>
              </a:rPr>
              <a:t>I DO NOT NEED GLOVES OR A JACKET </a:t>
            </a:r>
            <a:endParaRPr lang="en-US" dirty="0">
              <a:latin typeface="Times New Roman" panose="02020603050405020304" pitchFamily="18" charset="0"/>
              <a:cs typeface="Times New Roman" panose="02020603050405020304" pitchFamily="18"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8906" b="28906"/>
          <a:stretch>
            <a:fillRect/>
          </a:stretch>
        </p:blipFill>
        <p:spPr/>
      </p:pic>
      <p:sp>
        <p:nvSpPr>
          <p:cNvPr id="4" name="Text Placeholder 3"/>
          <p:cNvSpPr>
            <a:spLocks noGrp="1"/>
          </p:cNvSpPr>
          <p:nvPr>
            <p:ph type="body" sz="half" idx="2"/>
          </p:nvPr>
        </p:nvSpPr>
        <p:spPr/>
        <p:txBody>
          <a:bodyPr>
            <a:normAutofit/>
          </a:bodyPr>
          <a:lstStyle/>
          <a:p>
            <a:r>
              <a:rPr lang="en-US" sz="2400" b="1" dirty="0" smtClean="0">
                <a:latin typeface="Times New Roman" panose="02020603050405020304" pitchFamily="18" charset="0"/>
                <a:cs typeface="Times New Roman" panose="02020603050405020304" pitchFamily="18" charset="0"/>
              </a:rPr>
              <a:t>GLOVES CAN SAVE YOUR HANDS</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15038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ame\Desktop\My Documents\REDKNIGHTS\INTERNATIONAL\RKMC power points\Road Captains &amp; Group riding\Female ri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738" y="381000"/>
            <a:ext cx="3438525"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0136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ame\Desktop\My Documents\REDKNIGHTS\INTERNATIONAL\RKMC power points\Road Captains &amp; Group riding\Leg and B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738" y="381000"/>
            <a:ext cx="3438525"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9985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3230562"/>
          </a:xfrm>
        </p:spPr>
        <p:txBody>
          <a:bodyPr>
            <a:normAutofit fontScale="90000"/>
          </a:bodyPr>
          <a:lstStyle/>
          <a:p>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RKMC</a:t>
            </a:r>
            <a:r>
              <a:rPr lang="en-US" sz="2400" dirty="0" smtClean="0">
                <a:latin typeface="Times New Roman" panose="02020603050405020304" pitchFamily="18" charset="0"/>
                <a:cs typeface="Times New Roman" panose="02020603050405020304" pitchFamily="18" charset="0"/>
              </a:rPr>
              <a:t> </a:t>
            </a:r>
            <a:r>
              <a:rPr lang="en-US" sz="2700" b="1" dirty="0" smtClean="0">
                <a:latin typeface="Times New Roman" panose="02020603050405020304" pitchFamily="18" charset="0"/>
                <a:cs typeface="Times New Roman" panose="02020603050405020304" pitchFamily="18" charset="0"/>
              </a:rPr>
              <a:t>MEDICAL INFORMATION FORM</a:t>
            </a:r>
            <a:br>
              <a:rPr lang="en-US" sz="2700" b="1" dirty="0" smtClean="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r>
            <a:br>
              <a:rPr lang="en-US" sz="2700" dirty="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
            </a:r>
            <a:br>
              <a:rPr lang="en-US" sz="2700" dirty="0" smtClean="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RKMC MEDICAL DATA HELMET STICKER</a:t>
            </a:r>
            <a:br>
              <a:rPr lang="en-US" sz="2700" b="1" dirty="0" smtClean="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
            </a:r>
            <a:br>
              <a:rPr lang="en-US" sz="2700" b="1" dirty="0" smtClean="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
            </a:r>
            <a:br>
              <a:rPr lang="en-US" sz="2700" b="1" dirty="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AIR MED INTERNATIONAL</a:t>
            </a:r>
            <a:br>
              <a:rPr lang="en-US" sz="2700" b="1" dirty="0" smtClean="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1-800-356-2161</a:t>
            </a:r>
            <a:br>
              <a:rPr lang="en-US" sz="2700" b="1" dirty="0" smtClean="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AIRMED.COM</a:t>
            </a:r>
            <a:br>
              <a:rPr lang="en-US" sz="2700" b="1" dirty="0" smtClean="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
            </a:r>
            <a:br>
              <a:rPr lang="en-US" sz="2700" b="1" dirty="0" smtClean="0">
                <a:latin typeface="Times New Roman" panose="02020603050405020304" pitchFamily="18" charset="0"/>
                <a:cs typeface="Times New Roman" panose="02020603050405020304" pitchFamily="18" charset="0"/>
              </a:rPr>
            </a:br>
            <a:r>
              <a:rPr lang="en-US" sz="2700" dirty="0" err="1">
                <a:latin typeface="Times New Roman" panose="02020603050405020304" pitchFamily="18" charset="0"/>
                <a:cs typeface="Times New Roman" panose="02020603050405020304" pitchFamily="18" charset="0"/>
              </a:rPr>
              <a:t>AirMed</a:t>
            </a:r>
            <a:r>
              <a:rPr lang="en-US" sz="2700" dirty="0">
                <a:latin typeface="Times New Roman" panose="02020603050405020304" pitchFamily="18" charset="0"/>
                <a:cs typeface="Times New Roman" panose="02020603050405020304" pitchFamily="18" charset="0"/>
              </a:rPr>
              <a:t> provides worldwide air medical transport services 24/7/365.</a:t>
            </a:r>
            <a:br>
              <a:rPr lang="en-US" sz="2700" dirty="0">
                <a:latin typeface="Times New Roman" panose="02020603050405020304" pitchFamily="18" charset="0"/>
                <a:cs typeface="Times New Roman" panose="02020603050405020304" pitchFamily="18" charset="0"/>
              </a:rPr>
            </a:br>
            <a:r>
              <a:rPr lang="en-US" sz="2700" dirty="0" err="1">
                <a:latin typeface="Times New Roman" panose="02020603050405020304" pitchFamily="18" charset="0"/>
                <a:cs typeface="Times New Roman" panose="02020603050405020304" pitchFamily="18" charset="0"/>
              </a:rPr>
              <a:t>AirMed</a:t>
            </a:r>
            <a:r>
              <a:rPr lang="en-US" sz="2700" dirty="0">
                <a:latin typeface="Times New Roman" panose="02020603050405020304" pitchFamily="18" charset="0"/>
                <a:cs typeface="Times New Roman" panose="02020603050405020304" pitchFamily="18" charset="0"/>
              </a:rPr>
              <a:t> is equipped for virtually every critical care scenario</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r>
            <a:br>
              <a:rPr lang="en-US" sz="2700"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30541998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Riding Equipment Do Not’s</a:t>
            </a:r>
            <a:endParaRPr lang="en-US" dirty="0"/>
          </a:p>
        </p:txBody>
      </p:sp>
      <p:sp>
        <p:nvSpPr>
          <p:cNvPr id="3" name="Content Placeholder 2"/>
          <p:cNvSpPr>
            <a:spLocks noGrp="1"/>
          </p:cNvSpPr>
          <p:nvPr>
            <p:ph idx="1"/>
          </p:nvPr>
        </p:nvSpPr>
        <p:spPr/>
        <p:txBody>
          <a:bodyPr/>
          <a:lstStyle/>
          <a:p>
            <a:r>
              <a:rPr lang="en-US" dirty="0" smtClean="0"/>
              <a:t>Tennis shoes</a:t>
            </a:r>
          </a:p>
          <a:p>
            <a:r>
              <a:rPr lang="en-US" dirty="0" smtClean="0"/>
              <a:t>Flip Flops</a:t>
            </a:r>
          </a:p>
          <a:p>
            <a:r>
              <a:rPr lang="en-US" dirty="0"/>
              <a:t>S</a:t>
            </a:r>
            <a:r>
              <a:rPr lang="en-US" dirty="0" smtClean="0"/>
              <a:t>andals</a:t>
            </a:r>
          </a:p>
          <a:p>
            <a:r>
              <a:rPr lang="en-US" dirty="0" smtClean="0"/>
              <a:t>Shorts</a:t>
            </a:r>
          </a:p>
          <a:p>
            <a:r>
              <a:rPr lang="en-US" dirty="0" smtClean="0"/>
              <a:t>Unsafe distance, stay in gear</a:t>
            </a:r>
            <a:endParaRPr lang="en-US" dirty="0"/>
          </a:p>
        </p:txBody>
      </p:sp>
    </p:spTree>
    <p:extLst>
      <p:ext uri="{BB962C8B-B14F-4D97-AF65-F5344CB8AC3E}">
        <p14:creationId xmlns:p14="http://schemas.microsoft.com/office/powerpoint/2010/main" val="40775750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Tennis Shoes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3111" r="3111"/>
          <a:stretch>
            <a:fillRect/>
          </a:stretch>
        </p:blipFill>
        <p:spPr/>
      </p:pic>
      <p:sp>
        <p:nvSpPr>
          <p:cNvPr id="4" name="Text Placeholder 3"/>
          <p:cNvSpPr>
            <a:spLocks noGrp="1"/>
          </p:cNvSpPr>
          <p:nvPr>
            <p:ph type="body" sz="half" idx="2"/>
          </p:nvPr>
        </p:nvSpPr>
        <p:spPr/>
        <p:txBody>
          <a:bodyPr/>
          <a:lstStyle/>
          <a:p>
            <a:r>
              <a:rPr lang="en-US" dirty="0" smtClean="0"/>
              <a:t>	</a:t>
            </a:r>
            <a:r>
              <a:rPr lang="en-US" dirty="0"/>
              <a:t> </a:t>
            </a:r>
            <a:r>
              <a:rPr lang="en-US" dirty="0" smtClean="0"/>
              <a:t>            </a:t>
            </a:r>
            <a:r>
              <a:rPr lang="en-US" b="1" dirty="0" smtClean="0"/>
              <a:t> </a:t>
            </a:r>
            <a:r>
              <a:rPr lang="en-US" sz="1800" b="1" dirty="0" smtClean="0"/>
              <a:t>ALWAYS WEAR BOOTS</a:t>
            </a:r>
            <a:endParaRPr lang="en-US" sz="1800" b="1" dirty="0"/>
          </a:p>
        </p:txBody>
      </p:sp>
    </p:spTree>
    <p:extLst>
      <p:ext uri="{BB962C8B-B14F-4D97-AF65-F5344CB8AC3E}">
        <p14:creationId xmlns:p14="http://schemas.microsoft.com/office/powerpoint/2010/main" val="5078440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 </a:t>
            </a:r>
            <a:r>
              <a:rPr lang="en-US" dirty="0" smtClean="0"/>
              <a:t>  Never wear Flip Flops OR Sandals </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8906" b="28906"/>
          <a:stretch>
            <a:fillRect/>
          </a:stretch>
        </p:blipFill>
        <p:spPr/>
      </p:pic>
      <p:sp>
        <p:nvSpPr>
          <p:cNvPr id="4" name="Text Placeholder 3"/>
          <p:cNvSpPr>
            <a:spLocks noGrp="1"/>
          </p:cNvSpPr>
          <p:nvPr>
            <p:ph type="body" sz="half" idx="2"/>
          </p:nvPr>
        </p:nvSpPr>
        <p:spPr>
          <a:xfrm>
            <a:off x="1792288" y="5367337"/>
            <a:ext cx="5522912" cy="423863"/>
          </a:xfrm>
        </p:spPr>
        <p:txBody>
          <a:bodyPr>
            <a:normAutofit/>
          </a:bodyPr>
          <a:lstStyle/>
          <a:p>
            <a:r>
              <a:rPr lang="en-US" sz="1800" b="1" dirty="0" smtClean="0"/>
              <a:t>               They are not safe anytime you are on a bike</a:t>
            </a:r>
            <a:endParaRPr lang="en-US" sz="1800" b="1" dirty="0"/>
          </a:p>
        </p:txBody>
      </p:sp>
    </p:spTree>
    <p:extLst>
      <p:ext uri="{BB962C8B-B14F-4D97-AF65-F5344CB8AC3E}">
        <p14:creationId xmlns:p14="http://schemas.microsoft.com/office/powerpoint/2010/main" val="592292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CAPTAIN</a:t>
            </a:r>
            <a:endParaRPr lang="en-US" dirty="0"/>
          </a:p>
        </p:txBody>
      </p:sp>
      <p:sp>
        <p:nvSpPr>
          <p:cNvPr id="3" name="Content Placeholder 2"/>
          <p:cNvSpPr>
            <a:spLocks noGrp="1"/>
          </p:cNvSpPr>
          <p:nvPr>
            <p:ph idx="1"/>
          </p:nvPr>
        </p:nvSpPr>
        <p:spPr/>
        <p:txBody>
          <a:bodyPr>
            <a:normAutofit fontScale="55000" lnSpcReduction="20000"/>
          </a:bodyPr>
          <a:lstStyle/>
          <a:p>
            <a:r>
              <a:rPr lang="en-US" dirty="0">
                <a:solidFill>
                  <a:srgbClr val="FF0000"/>
                </a:solidFill>
              </a:rPr>
              <a:t>Road Captain: Description of a Road Captain is pretty simple.  He/She will either lead or assist on rides.  An important point I would like to make is that the word LEAD is a misnomer.  Anyone can lead a group of bikes, but the Lead RC must be able to MANAGE the group.  Here is where the challenge lies.</a:t>
            </a:r>
            <a:endParaRPr lang="en-US" b="1" dirty="0">
              <a:solidFill>
                <a:srgbClr val="FF0000"/>
              </a:solidFill>
            </a:endParaRPr>
          </a:p>
          <a:p>
            <a:r>
              <a:rPr lang="en-US" b="1" dirty="0">
                <a:solidFill>
                  <a:srgbClr val="FF0000"/>
                </a:solidFill>
              </a:rPr>
              <a:t> </a:t>
            </a:r>
            <a:endParaRPr lang="en-US" dirty="0">
              <a:solidFill>
                <a:srgbClr val="FF0000"/>
              </a:solidFill>
            </a:endParaRPr>
          </a:p>
          <a:p>
            <a:r>
              <a:rPr lang="en-US" b="1" dirty="0">
                <a:solidFill>
                  <a:srgbClr val="FF0000"/>
                </a:solidFill>
              </a:rPr>
              <a:t>Pre-Ride:</a:t>
            </a:r>
          </a:p>
          <a:p>
            <a:r>
              <a:rPr lang="en-US" dirty="0">
                <a:solidFill>
                  <a:srgbClr val="FF0000"/>
                </a:solidFill>
              </a:rPr>
              <a:t> </a:t>
            </a:r>
            <a:endParaRPr lang="en-US" b="1" dirty="0">
              <a:solidFill>
                <a:srgbClr val="FF0000"/>
              </a:solidFill>
            </a:endParaRPr>
          </a:p>
          <a:p>
            <a:pPr lvl="0"/>
            <a:r>
              <a:rPr lang="en-US" dirty="0">
                <a:solidFill>
                  <a:srgbClr val="FF0000"/>
                </a:solidFill>
              </a:rPr>
              <a:t>Plan Route, Gas stops, Rest breaks, and food ( Plan stop about every 80-100 Miles)</a:t>
            </a:r>
          </a:p>
          <a:p>
            <a:pPr lvl="0"/>
            <a:r>
              <a:rPr lang="en-US" dirty="0">
                <a:solidFill>
                  <a:srgbClr val="FF0000"/>
                </a:solidFill>
              </a:rPr>
              <a:t>If ride involves staying overnight, provide lodging information earlier than 1 month.</a:t>
            </a:r>
          </a:p>
          <a:p>
            <a:pPr lvl="0"/>
            <a:r>
              <a:rPr lang="en-US" dirty="0">
                <a:solidFill>
                  <a:srgbClr val="FF0000"/>
                </a:solidFill>
              </a:rPr>
              <a:t>Provide printed route details and maps to all Road Captains assisting in ride.</a:t>
            </a:r>
          </a:p>
          <a:p>
            <a:r>
              <a:rPr lang="en-US" dirty="0">
                <a:solidFill>
                  <a:srgbClr val="FF0000"/>
                </a:solidFill>
              </a:rPr>
              <a:t>. </a:t>
            </a:r>
            <a:r>
              <a:rPr lang="en-US" dirty="0" smtClean="0">
                <a:solidFill>
                  <a:srgbClr val="FF0000"/>
                </a:solidFill>
              </a:rPr>
              <a:t>   </a:t>
            </a:r>
            <a:r>
              <a:rPr lang="en-US" dirty="0">
                <a:solidFill>
                  <a:srgbClr val="FF0000"/>
                </a:solidFill>
              </a:rPr>
              <a:t>	Pre ride route shortly before ride if possible to check for:</a:t>
            </a:r>
          </a:p>
          <a:p>
            <a:pPr lvl="2"/>
            <a:r>
              <a:rPr lang="en-US" dirty="0">
                <a:solidFill>
                  <a:srgbClr val="FF0000"/>
                </a:solidFill>
              </a:rPr>
              <a:t>Road work or hazardous road conditions, detours</a:t>
            </a:r>
          </a:p>
          <a:p>
            <a:pPr lvl="2"/>
            <a:r>
              <a:rPr lang="en-US" dirty="0">
                <a:solidFill>
                  <a:srgbClr val="FF0000"/>
                </a:solidFill>
              </a:rPr>
              <a:t>Gas and restroom facilities (Choose areas with multiple pumps and restrooms) </a:t>
            </a:r>
            <a:r>
              <a:rPr lang="en-US" dirty="0" smtClean="0">
                <a:solidFill>
                  <a:srgbClr val="FF0000"/>
                </a:solidFill>
              </a:rPr>
              <a:t>6</a:t>
            </a:r>
            <a:r>
              <a:rPr lang="en-US" dirty="0">
                <a:solidFill>
                  <a:srgbClr val="FF0000"/>
                </a:solidFill>
              </a:rPr>
              <a:t>	I recommend each RC to carry safety flares and a basic first aid kit</a:t>
            </a:r>
          </a:p>
          <a:p>
            <a:r>
              <a:rPr lang="en-US" dirty="0">
                <a:solidFill>
                  <a:srgbClr val="FF0000"/>
                </a:solidFill>
              </a:rPr>
              <a:t>          	If unable to lead the ride, find an alternate lead Road Captain and notify </a:t>
            </a:r>
            <a:r>
              <a:rPr lang="en-US" dirty="0" smtClean="0">
                <a:solidFill>
                  <a:srgbClr val="FF0000"/>
                </a:solidFill>
              </a:rPr>
              <a:t>	SRC.</a:t>
            </a:r>
            <a:endParaRPr lang="en-US" dirty="0"/>
          </a:p>
          <a:p>
            <a:endParaRPr lang="en-US" dirty="0"/>
          </a:p>
        </p:txBody>
      </p:sp>
    </p:spTree>
    <p:extLst>
      <p:ext uri="{BB962C8B-B14F-4D97-AF65-F5344CB8AC3E}">
        <p14:creationId xmlns:p14="http://schemas.microsoft.com/office/powerpoint/2010/main" val="5882147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 getting off motorcycle with flip flops</a:t>
            </a:r>
            <a:endParaRPr lang="en-US" dirty="0"/>
          </a:p>
        </p:txBody>
      </p:sp>
      <p:sp>
        <p:nvSpPr>
          <p:cNvPr id="4" name="Text Placeholder 3"/>
          <p:cNvSpPr>
            <a:spLocks noGrp="1"/>
          </p:cNvSpPr>
          <p:nvPr>
            <p:ph type="body" sz="half" idx="2"/>
          </p:nvPr>
        </p:nvSpPr>
        <p:spPr/>
        <p:txBody>
          <a:bodyPr/>
          <a:lstStyle/>
          <a:p>
            <a:r>
              <a:rPr lang="en-US" dirty="0"/>
              <a:t> </a:t>
            </a:r>
            <a:r>
              <a:rPr lang="en-US" dirty="0" smtClean="0"/>
              <a:t>     </a:t>
            </a:r>
            <a:r>
              <a:rPr lang="en-US" sz="2000" b="1" dirty="0" smtClean="0"/>
              <a:t>Have your rider always wear  boots also</a:t>
            </a:r>
            <a:endParaRPr lang="en-US" sz="2000" b="1"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28873" b="28873"/>
          <a:stretch>
            <a:fillRect/>
          </a:stretch>
        </p:blipFill>
        <p:spPr>
          <a:xfrm>
            <a:off x="1752600" y="685800"/>
            <a:ext cx="5486400" cy="4114800"/>
          </a:xfrm>
        </p:spPr>
      </p:pic>
    </p:spTree>
    <p:extLst>
      <p:ext uri="{BB962C8B-B14F-4D97-AF65-F5344CB8AC3E}">
        <p14:creationId xmlns:p14="http://schemas.microsoft.com/office/powerpoint/2010/main" val="21022206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Wear long pants, no way it is summer</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8873" b="28873"/>
          <a:stretch>
            <a:fillRect/>
          </a:stretch>
        </p:blipFill>
        <p:spPr/>
      </p:pic>
      <p:sp>
        <p:nvSpPr>
          <p:cNvPr id="4" name="Text Placeholder 3"/>
          <p:cNvSpPr>
            <a:spLocks noGrp="1"/>
          </p:cNvSpPr>
          <p:nvPr>
            <p:ph type="body" sz="half" idx="2"/>
          </p:nvPr>
        </p:nvSpPr>
        <p:spPr>
          <a:xfrm>
            <a:off x="1828800" y="5333998"/>
            <a:ext cx="5486400" cy="304802"/>
          </a:xfrm>
        </p:spPr>
        <p:txBody>
          <a:bodyPr>
            <a:normAutofit fontScale="77500" lnSpcReduction="20000"/>
          </a:bodyPr>
          <a:lstStyle/>
          <a:p>
            <a:r>
              <a:rPr lang="en-US" dirty="0" smtClean="0"/>
              <a:t>            </a:t>
            </a:r>
            <a:r>
              <a:rPr lang="en-US" sz="2200" b="1" dirty="0" smtClean="0"/>
              <a:t>Long pants…GOOD…….Concrete ………..BAD</a:t>
            </a:r>
            <a:endParaRPr lang="en-US" sz="2200" b="1" dirty="0"/>
          </a:p>
        </p:txBody>
      </p:sp>
    </p:spTree>
    <p:extLst>
      <p:ext uri="{BB962C8B-B14F-4D97-AF65-F5344CB8AC3E}">
        <p14:creationId xmlns:p14="http://schemas.microsoft.com/office/powerpoint/2010/main" val="28245990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2514600"/>
            <a:ext cx="8229600" cy="1143000"/>
          </a:xfrm>
        </p:spPr>
        <p:txBody>
          <a:bodyPr>
            <a:normAutofit fontScale="90000"/>
          </a:bodyPr>
          <a:lstStyle/>
          <a:p>
            <a:r>
              <a:rPr lang="en-US" b="1" dirty="0" smtClean="0"/>
              <a:t>Watch behind you and stay in first gear</a:t>
            </a:r>
            <a:br>
              <a:rPr lang="en-US" b="1" dirty="0" smtClean="0"/>
            </a:br>
            <a:r>
              <a:rPr lang="en-US" b="1" dirty="0"/>
              <a:t/>
            </a:r>
            <a:br>
              <a:rPr lang="en-US" b="1" dirty="0"/>
            </a:br>
            <a:r>
              <a:rPr lang="en-US" b="1" dirty="0" smtClean="0"/>
              <a:t>at traffic lights and stop signs</a:t>
            </a:r>
            <a:endParaRPr lang="en-US" b="1" dirty="0"/>
          </a:p>
        </p:txBody>
      </p:sp>
    </p:spTree>
    <p:extLst>
      <p:ext uri="{BB962C8B-B14F-4D97-AF65-F5344CB8AC3E}">
        <p14:creationId xmlns:p14="http://schemas.microsoft.com/office/powerpoint/2010/main" val="3086688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7" y="4572000"/>
            <a:ext cx="5599112" cy="1981200"/>
          </a:xfrm>
        </p:spPr>
        <p:txBody>
          <a:bodyPr>
            <a:normAutofit/>
          </a:bodyPr>
          <a:lstStyle/>
          <a:p>
            <a:r>
              <a:rPr lang="en-US" dirty="0" smtClean="0"/>
              <a:t>             ALWAYS WATCH BEHING YOU</a:t>
            </a:r>
            <a:endParaRPr lang="en-US" dirty="0"/>
          </a:p>
        </p:txBody>
      </p:sp>
      <p:sp>
        <p:nvSpPr>
          <p:cNvPr id="4" name="Text Placeholder 3"/>
          <p:cNvSpPr>
            <a:spLocks noGrp="1"/>
          </p:cNvSpPr>
          <p:nvPr>
            <p:ph type="body" sz="half" idx="2"/>
          </p:nvPr>
        </p:nvSpPr>
        <p:spPr>
          <a:xfrm>
            <a:off x="1752600" y="6812281"/>
            <a:ext cx="5486400" cy="45719"/>
          </a:xfrm>
        </p:spPr>
        <p:txBody>
          <a:bodyPr>
            <a:normAutofit fontScale="25000" lnSpcReduction="20000"/>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55028"/>
            <a:ext cx="3429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6196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96764"/>
            <a:ext cx="4352925" cy="5851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59339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stopped, keep bike in gear and watch behind you</a:t>
            </a:r>
            <a:endParaRPr lang="en-US" dirty="0"/>
          </a:p>
        </p:txBody>
      </p:sp>
      <p:sp>
        <p:nvSpPr>
          <p:cNvPr id="4" name="Text Placeholder 3"/>
          <p:cNvSpPr>
            <a:spLocks noGrp="1"/>
          </p:cNvSpPr>
          <p:nvPr>
            <p:ph type="body" sz="half" idx="2"/>
          </p:nvPr>
        </p:nvSpPr>
        <p:spPr/>
        <p:txBody>
          <a:bodyPr/>
          <a:lstStyle/>
          <a:p>
            <a:r>
              <a:rPr lang="en-US" dirty="0"/>
              <a:t> </a:t>
            </a:r>
            <a:r>
              <a:rPr lang="en-US" dirty="0" smtClean="0"/>
              <a:t>            </a:t>
            </a:r>
            <a:r>
              <a:rPr lang="en-US" sz="1800" b="1" dirty="0" smtClean="0"/>
              <a:t>Give yourself  space and time to react </a:t>
            </a:r>
            <a:endParaRPr lang="en-US" sz="1800" b="1" dirty="0"/>
          </a:p>
        </p:txBody>
      </p:sp>
      <p:pic>
        <p:nvPicPr>
          <p:cNvPr id="307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8906" b="28906"/>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5774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00201"/>
            <a:ext cx="8229600" cy="3657600"/>
          </a:xfrm>
        </p:spPr>
        <p:txBody>
          <a:bodyPr/>
          <a:lstStyle/>
          <a:p>
            <a:r>
              <a:rPr lang="en-US" dirty="0" smtClean="0">
                <a:solidFill>
                  <a:srgbClr val="FF0000"/>
                </a:solidFill>
              </a:rPr>
              <a:t>What is a Road captain?</a:t>
            </a:r>
          </a:p>
          <a:p>
            <a:r>
              <a:rPr lang="en-US" dirty="0" smtClean="0">
                <a:solidFill>
                  <a:srgbClr val="FF0000"/>
                </a:solidFill>
              </a:rPr>
              <a:t>Team Riding </a:t>
            </a:r>
          </a:p>
          <a:p>
            <a:r>
              <a:rPr lang="en-US" dirty="0" smtClean="0">
                <a:solidFill>
                  <a:srgbClr val="FF0000"/>
                </a:solidFill>
              </a:rPr>
              <a:t>Planning</a:t>
            </a:r>
          </a:p>
          <a:p>
            <a:r>
              <a:rPr lang="en-US" dirty="0" smtClean="0">
                <a:solidFill>
                  <a:srgbClr val="FF0000"/>
                </a:solidFill>
              </a:rPr>
              <a:t>Day of the ride prep</a:t>
            </a:r>
          </a:p>
          <a:p>
            <a:r>
              <a:rPr lang="en-US" dirty="0" smtClean="0">
                <a:solidFill>
                  <a:srgbClr val="FF0000"/>
                </a:solidFill>
              </a:rPr>
              <a:t>The Ride</a:t>
            </a:r>
          </a:p>
          <a:p>
            <a:r>
              <a:rPr lang="en-US" dirty="0" smtClean="0">
                <a:solidFill>
                  <a:srgbClr val="FF0000"/>
                </a:solidFill>
              </a:rPr>
              <a:t>Hand Signals</a:t>
            </a:r>
            <a:endParaRPr lang="en-US" dirty="0">
              <a:solidFill>
                <a:srgbClr val="FF0000"/>
              </a:solidFill>
            </a:endParaRPr>
          </a:p>
        </p:txBody>
      </p:sp>
      <p:sp>
        <p:nvSpPr>
          <p:cNvPr id="4" name="TextBox 3"/>
          <p:cNvSpPr txBox="1"/>
          <p:nvPr/>
        </p:nvSpPr>
        <p:spPr>
          <a:xfrm rot="20717745">
            <a:off x="516985" y="5306541"/>
            <a:ext cx="3505200" cy="923330"/>
          </a:xfrm>
          <a:prstGeom prst="rect">
            <a:avLst/>
          </a:prstGeom>
          <a:noFill/>
        </p:spPr>
        <p:txBody>
          <a:bodyPr wrap="square" rtlCol="0">
            <a:spAutoFit/>
          </a:bodyPr>
          <a:lstStyle/>
          <a:p>
            <a:r>
              <a:rPr lang="en-US" sz="5400" dirty="0" smtClean="0"/>
              <a:t>Questions?</a:t>
            </a:r>
            <a:endParaRPr lang="en-US" sz="5400" dirty="0"/>
          </a:p>
        </p:txBody>
      </p:sp>
      <p:sp>
        <p:nvSpPr>
          <p:cNvPr id="5" name="TextBox 4"/>
          <p:cNvSpPr txBox="1"/>
          <p:nvPr/>
        </p:nvSpPr>
        <p:spPr>
          <a:xfrm rot="20444811">
            <a:off x="4800600" y="5257409"/>
            <a:ext cx="3962400" cy="923330"/>
          </a:xfrm>
          <a:prstGeom prst="rect">
            <a:avLst/>
          </a:prstGeom>
          <a:noFill/>
        </p:spPr>
        <p:txBody>
          <a:bodyPr wrap="square" rtlCol="0">
            <a:spAutoFit/>
          </a:bodyPr>
          <a:lstStyle/>
          <a:p>
            <a:r>
              <a:rPr lang="en-US" sz="5400" dirty="0" smtClean="0"/>
              <a:t>Comments?</a:t>
            </a:r>
            <a:endParaRPr lang="en-US" sz="5400" dirty="0"/>
          </a:p>
        </p:txBody>
      </p:sp>
    </p:spTree>
    <p:extLst>
      <p:ext uri="{BB962C8B-B14F-4D97-AF65-F5344CB8AC3E}">
        <p14:creationId xmlns:p14="http://schemas.microsoft.com/office/powerpoint/2010/main" val="23394597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CAPTAIN</a:t>
            </a:r>
            <a:endParaRPr lang="en-US" dirty="0"/>
          </a:p>
        </p:txBody>
      </p:sp>
      <p:sp>
        <p:nvSpPr>
          <p:cNvPr id="3" name="Content Placeholder 2"/>
          <p:cNvSpPr>
            <a:spLocks noGrp="1"/>
          </p:cNvSpPr>
          <p:nvPr>
            <p:ph idx="1"/>
          </p:nvPr>
        </p:nvSpPr>
        <p:spPr/>
        <p:txBody>
          <a:bodyPr>
            <a:normAutofit fontScale="25000" lnSpcReduction="20000"/>
          </a:bodyPr>
          <a:lstStyle/>
          <a:p>
            <a:r>
              <a:rPr lang="en-US" sz="7200" b="1" dirty="0">
                <a:solidFill>
                  <a:srgbClr val="FF0000"/>
                </a:solidFill>
              </a:rPr>
              <a:t>Day of </a:t>
            </a:r>
            <a:r>
              <a:rPr lang="en-US" sz="7200" b="1" dirty="0" smtClean="0">
                <a:solidFill>
                  <a:srgbClr val="FF0000"/>
                </a:solidFill>
              </a:rPr>
              <a:t>Ride</a:t>
            </a:r>
          </a:p>
          <a:p>
            <a:pPr marL="0" indent="0">
              <a:buNone/>
            </a:pPr>
            <a:r>
              <a:rPr lang="en-US" sz="7200" dirty="0">
                <a:solidFill>
                  <a:srgbClr val="FF0000"/>
                </a:solidFill>
              </a:rPr>
              <a:t> </a:t>
            </a:r>
          </a:p>
          <a:p>
            <a:pPr lvl="0"/>
            <a:r>
              <a:rPr lang="en-US" sz="7200" dirty="0">
                <a:solidFill>
                  <a:srgbClr val="FF0000"/>
                </a:solidFill>
              </a:rPr>
              <a:t>Cancel ride if conditions are not safe (weather conditions, </a:t>
            </a:r>
            <a:r>
              <a:rPr lang="en-US" sz="7200" dirty="0" err="1">
                <a:solidFill>
                  <a:srgbClr val="FF0000"/>
                </a:solidFill>
              </a:rPr>
              <a:t>etc</a:t>
            </a:r>
            <a:r>
              <a:rPr lang="en-US" sz="7200" dirty="0">
                <a:solidFill>
                  <a:srgbClr val="FF0000"/>
                </a:solidFill>
              </a:rPr>
              <a:t> )</a:t>
            </a:r>
          </a:p>
          <a:p>
            <a:pPr lvl="0"/>
            <a:r>
              <a:rPr lang="en-US" sz="7200" dirty="0">
                <a:solidFill>
                  <a:srgbClr val="FF0000"/>
                </a:solidFill>
              </a:rPr>
              <a:t>Arrive at departing location early.</a:t>
            </a:r>
          </a:p>
          <a:p>
            <a:pPr lvl="0"/>
            <a:r>
              <a:rPr lang="en-US" sz="7200" dirty="0">
                <a:solidFill>
                  <a:srgbClr val="FF0000"/>
                </a:solidFill>
              </a:rPr>
              <a:t>Collect tolls if necessary (Suggest using stickers on the headlights to identify paid </a:t>
            </a:r>
            <a:r>
              <a:rPr lang="en-US" sz="7200" dirty="0" smtClean="0">
                <a:solidFill>
                  <a:srgbClr val="FF0000"/>
                </a:solidFill>
              </a:rPr>
              <a:t>riders).</a:t>
            </a:r>
            <a:endParaRPr lang="en-US" sz="7200" dirty="0">
              <a:solidFill>
                <a:srgbClr val="FF0000"/>
              </a:solidFill>
            </a:endParaRPr>
          </a:p>
          <a:p>
            <a:pPr lvl="0"/>
            <a:r>
              <a:rPr lang="en-US" sz="7200" dirty="0">
                <a:solidFill>
                  <a:srgbClr val="FF0000"/>
                </a:solidFill>
              </a:rPr>
              <a:t>Along with other Road Captains insure the safety of all riders while on the ride. (see </a:t>
            </a:r>
            <a:r>
              <a:rPr lang="en-US" sz="7200" dirty="0" smtClean="0">
                <a:solidFill>
                  <a:srgbClr val="FF0000"/>
                </a:solidFill>
              </a:rPr>
              <a:t>Road </a:t>
            </a:r>
            <a:r>
              <a:rPr lang="en-US" sz="7200" dirty="0">
                <a:solidFill>
                  <a:srgbClr val="FF0000"/>
                </a:solidFill>
              </a:rPr>
              <a:t>Rule)</a:t>
            </a:r>
          </a:p>
          <a:p>
            <a:pPr lvl="0"/>
            <a:r>
              <a:rPr lang="en-US" sz="7200" dirty="0">
                <a:solidFill>
                  <a:srgbClr val="FF0000"/>
                </a:solidFill>
              </a:rPr>
              <a:t>Arrange for rear and middle Road Captain support if available.</a:t>
            </a:r>
          </a:p>
          <a:p>
            <a:pPr lvl="0"/>
            <a:r>
              <a:rPr lang="en-US" sz="7200" dirty="0">
                <a:solidFill>
                  <a:srgbClr val="FF0000"/>
                </a:solidFill>
              </a:rPr>
              <a:t>Insure all non-members and minors have executed waivers.</a:t>
            </a:r>
          </a:p>
          <a:p>
            <a:pPr lvl="0"/>
            <a:r>
              <a:rPr lang="en-US" sz="7200" dirty="0">
                <a:solidFill>
                  <a:srgbClr val="FF0000"/>
                </a:solidFill>
              </a:rPr>
              <a:t>Conduct Pre-ride Briefing (use laminated briefing card)</a:t>
            </a:r>
          </a:p>
          <a:p>
            <a:pPr lvl="0"/>
            <a:r>
              <a:rPr lang="en-US" sz="7200" dirty="0">
                <a:solidFill>
                  <a:srgbClr val="FF0000"/>
                </a:solidFill>
              </a:rPr>
              <a:t>Request new riders ride up front.</a:t>
            </a:r>
          </a:p>
          <a:p>
            <a:pPr lvl="0"/>
            <a:r>
              <a:rPr lang="en-US" sz="7200" dirty="0">
                <a:solidFill>
                  <a:srgbClr val="FF0000"/>
                </a:solidFill>
              </a:rPr>
              <a:t>Have all riders mount their bikes, check that everyone is ready (if you have a CB, call </a:t>
            </a:r>
            <a:r>
              <a:rPr lang="en-US" sz="7200" dirty="0" smtClean="0">
                <a:solidFill>
                  <a:srgbClr val="FF0000"/>
                </a:solidFill>
              </a:rPr>
              <a:t>rear </a:t>
            </a:r>
            <a:r>
              <a:rPr lang="en-US" sz="7200" dirty="0">
                <a:solidFill>
                  <a:srgbClr val="FF0000"/>
                </a:solidFill>
              </a:rPr>
              <a:t>RC.  If not, visually check), then pull out, STOP a short distance away to make sure </a:t>
            </a:r>
            <a:r>
              <a:rPr lang="en-US" sz="7200" dirty="0" smtClean="0">
                <a:solidFill>
                  <a:srgbClr val="FF0000"/>
                </a:solidFill>
              </a:rPr>
              <a:t>all </a:t>
            </a:r>
            <a:r>
              <a:rPr lang="en-US" sz="7200" dirty="0">
                <a:solidFill>
                  <a:srgbClr val="FF0000"/>
                </a:solidFill>
              </a:rPr>
              <a:t>riders are ready, then proceed on the ride.</a:t>
            </a:r>
          </a:p>
          <a:p>
            <a:pPr lvl="0"/>
            <a:r>
              <a:rPr lang="en-US" sz="7200" dirty="0">
                <a:solidFill>
                  <a:srgbClr val="FF0000"/>
                </a:solidFill>
              </a:rPr>
              <a:t>If you are the designated RC to stop if someone breaks down, YOU will stay with that </a:t>
            </a:r>
            <a:r>
              <a:rPr lang="en-US" sz="7200" dirty="0" smtClean="0">
                <a:solidFill>
                  <a:srgbClr val="FF0000"/>
                </a:solidFill>
              </a:rPr>
              <a:t>rider </a:t>
            </a:r>
            <a:r>
              <a:rPr lang="en-US" sz="7200" dirty="0">
                <a:solidFill>
                  <a:srgbClr val="FF0000"/>
                </a:solidFill>
              </a:rPr>
              <a:t>as long as it takes to get him or her going or to a repair facility – </a:t>
            </a:r>
            <a:endParaRPr lang="en-US" sz="7200" dirty="0" smtClean="0">
              <a:solidFill>
                <a:srgbClr val="FF0000"/>
              </a:solidFill>
            </a:endParaRPr>
          </a:p>
          <a:p>
            <a:pPr lvl="2"/>
            <a:r>
              <a:rPr lang="en-US" sz="7200" dirty="0" smtClean="0">
                <a:solidFill>
                  <a:srgbClr val="FF0000"/>
                </a:solidFill>
              </a:rPr>
              <a:t>NO EXCEPTIONS</a:t>
            </a:r>
            <a:r>
              <a:rPr lang="en-US" sz="7200" dirty="0">
                <a:solidFill>
                  <a:srgbClr val="FF0000"/>
                </a:solidFill>
              </a:rPr>
              <a:t>. WE WILL NOT LEAVE ANYONE!!</a:t>
            </a:r>
          </a:p>
          <a:p>
            <a:endParaRPr lang="en-US" dirty="0"/>
          </a:p>
        </p:txBody>
      </p:sp>
    </p:spTree>
    <p:extLst>
      <p:ext uri="{BB962C8B-B14F-4D97-AF65-F5344CB8AC3E}">
        <p14:creationId xmlns:p14="http://schemas.microsoft.com/office/powerpoint/2010/main" val="2183133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CAPTAIN</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solidFill>
                  <a:srgbClr val="FF0000"/>
                </a:solidFill>
              </a:rPr>
              <a:t>When pulling away after stopping at a traffic signal, </a:t>
            </a:r>
            <a:r>
              <a:rPr lang="en-US" dirty="0" err="1">
                <a:solidFill>
                  <a:srgbClr val="FF0000"/>
                </a:solidFill>
              </a:rPr>
              <a:t>etc</a:t>
            </a:r>
            <a:r>
              <a:rPr lang="en-US" dirty="0">
                <a:solidFill>
                  <a:srgbClr val="FF0000"/>
                </a:solidFill>
              </a:rPr>
              <a:t>, DO NOT HAUL BUTT.  </a:t>
            </a:r>
            <a:r>
              <a:rPr lang="en-US" dirty="0" smtClean="0">
                <a:solidFill>
                  <a:srgbClr val="FF0000"/>
                </a:solidFill>
              </a:rPr>
              <a:t>Remember</a:t>
            </a:r>
            <a:r>
              <a:rPr lang="en-US" dirty="0">
                <a:solidFill>
                  <a:srgbClr val="FF0000"/>
                </a:solidFill>
              </a:rPr>
              <a:t>, everyone behind you has to stop or at lease proceed with caution through </a:t>
            </a:r>
            <a:r>
              <a:rPr lang="en-US" dirty="0" smtClean="0">
                <a:solidFill>
                  <a:srgbClr val="FF0000"/>
                </a:solidFill>
              </a:rPr>
              <a:t>the </a:t>
            </a:r>
            <a:r>
              <a:rPr lang="en-US" dirty="0">
                <a:solidFill>
                  <a:srgbClr val="FF0000"/>
                </a:solidFill>
              </a:rPr>
              <a:t>intersection.  Watch the group using your mirrors.</a:t>
            </a:r>
          </a:p>
          <a:p>
            <a:pPr lvl="0"/>
            <a:r>
              <a:rPr lang="en-US" dirty="0">
                <a:solidFill>
                  <a:srgbClr val="FF0000"/>
                </a:solidFill>
              </a:rPr>
              <a:t>If an unsafe situation occurs by a rider(s):</a:t>
            </a:r>
          </a:p>
          <a:p>
            <a:pPr lvl="2"/>
            <a:r>
              <a:rPr lang="en-US" dirty="0">
                <a:solidFill>
                  <a:srgbClr val="FF0000"/>
                </a:solidFill>
              </a:rPr>
              <a:t>Take responsible rider(s) aside at the first stop and attempt to resolve problem.</a:t>
            </a:r>
          </a:p>
          <a:p>
            <a:pPr lvl="2"/>
            <a:r>
              <a:rPr lang="en-US" dirty="0">
                <a:solidFill>
                  <a:srgbClr val="FF0000"/>
                </a:solidFill>
              </a:rPr>
              <a:t>If the problem cannot be corrected, have the rider/s/ removed from the ride.  If this causes a problem, terminate ride and contact the SRC.</a:t>
            </a:r>
          </a:p>
          <a:p>
            <a:pPr lvl="0"/>
            <a:r>
              <a:rPr lang="en-US" dirty="0">
                <a:solidFill>
                  <a:srgbClr val="FF0000"/>
                </a:solidFill>
              </a:rPr>
              <a:t>In the unlikely event there is an accident.</a:t>
            </a:r>
          </a:p>
          <a:p>
            <a:pPr lvl="2"/>
            <a:r>
              <a:rPr lang="en-US" dirty="0">
                <a:solidFill>
                  <a:srgbClr val="FF0000"/>
                </a:solidFill>
              </a:rPr>
              <a:t> Assign specific responsibilities as appropriate (someone to direct traffic, call 911, first Aid).  All other riders should go to a safe location away from the accident.</a:t>
            </a:r>
          </a:p>
          <a:p>
            <a:r>
              <a:rPr lang="en-US" dirty="0" smtClean="0">
                <a:solidFill>
                  <a:srgbClr val="FF0000"/>
                </a:solidFill>
              </a:rPr>
              <a:t>Once </a:t>
            </a:r>
            <a:r>
              <a:rPr lang="en-US" dirty="0">
                <a:solidFill>
                  <a:srgbClr val="FF0000"/>
                </a:solidFill>
              </a:rPr>
              <a:t>the ride ends, the Lead RC should be familiar with the area in order to provide   </a:t>
            </a:r>
            <a:r>
              <a:rPr lang="en-US" dirty="0" smtClean="0">
                <a:solidFill>
                  <a:srgbClr val="FF0000"/>
                </a:solidFill>
              </a:rPr>
              <a:t>directions </a:t>
            </a:r>
            <a:r>
              <a:rPr lang="en-US" dirty="0">
                <a:solidFill>
                  <a:srgbClr val="FF0000"/>
                </a:solidFill>
              </a:rPr>
              <a:t>for anyone to return home</a:t>
            </a:r>
            <a:r>
              <a:rPr lang="en-US" dirty="0"/>
              <a:t>.</a:t>
            </a:r>
          </a:p>
        </p:txBody>
      </p:sp>
    </p:spTree>
    <p:extLst>
      <p:ext uri="{BB962C8B-B14F-4D97-AF65-F5344CB8AC3E}">
        <p14:creationId xmlns:p14="http://schemas.microsoft.com/office/powerpoint/2010/main" val="2831724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847</TotalTime>
  <Words>3125</Words>
  <Application>Microsoft Office PowerPoint</Application>
  <PresentationFormat>On-screen Show (4:3)</PresentationFormat>
  <Paragraphs>363</Paragraphs>
  <Slides>76</Slides>
  <Notes>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PowerPoint Presentation</vt:lpstr>
      <vt:lpstr>SAFETY FIRST</vt:lpstr>
      <vt:lpstr>Objective</vt:lpstr>
      <vt:lpstr>Agenda</vt:lpstr>
      <vt:lpstr>Overview</vt:lpstr>
      <vt:lpstr>What is a Road Captain?</vt:lpstr>
      <vt:lpstr>ROAD CAPTAIN</vt:lpstr>
      <vt:lpstr>ROAD CAPTAIN</vt:lpstr>
      <vt:lpstr>ROAD CAPTAIN</vt:lpstr>
      <vt:lpstr>ROAD CAPTAIN</vt:lpstr>
      <vt:lpstr>Who should be Road Captains?</vt:lpstr>
      <vt:lpstr>BASIC SAFETY FIRST (not involved)</vt:lpstr>
      <vt:lpstr>BASIC FIRST AID (involved)</vt:lpstr>
      <vt:lpstr>BASIC SAFETY FIRST</vt:lpstr>
      <vt:lpstr>BASIC SAFETY FIRST </vt:lpstr>
      <vt:lpstr>BASIC FIRST AID</vt:lpstr>
      <vt:lpstr>BASIC FIRST AID</vt:lpstr>
      <vt:lpstr>BASIC FIRST AID</vt:lpstr>
      <vt:lpstr>Why a Team?</vt:lpstr>
      <vt:lpstr>Team Responsibilities</vt:lpstr>
      <vt:lpstr>All Riders Responsibilities</vt:lpstr>
      <vt:lpstr>T-CLOCS</vt:lpstr>
      <vt:lpstr>Lead Bike Responsibilities</vt:lpstr>
      <vt:lpstr>Drag Bike Responsibilities</vt:lpstr>
      <vt:lpstr>Team Member Responsibilities</vt:lpstr>
      <vt:lpstr>Planning and Preparation</vt:lpstr>
      <vt:lpstr>Day of the Ride</vt:lpstr>
      <vt:lpstr>The Ride</vt:lpstr>
      <vt:lpstr>‘The Ride’ FACTS</vt:lpstr>
      <vt:lpstr>‘The Ride’ ---Staggered</vt:lpstr>
      <vt:lpstr>‘The Ride’ Single File</vt:lpstr>
      <vt:lpstr>‘The Ride’ Merging</vt:lpstr>
      <vt:lpstr>‘The Ride’ Lane Changes</vt:lpstr>
      <vt:lpstr>‘The Ride’ Passing</vt:lpstr>
      <vt:lpstr>‘The Ride’ Traffic Lights</vt:lpstr>
      <vt:lpstr>‘The Ride’ Hazards</vt:lpstr>
      <vt:lpstr>‘The Ride’ Towns</vt:lpstr>
      <vt:lpstr>‘The Ride’ Parking Lots</vt:lpstr>
      <vt:lpstr>‘The Ride’ Riders Leaving</vt:lpstr>
      <vt:lpstr>‘The Ride’ Emergencies</vt:lpstr>
      <vt:lpstr>Hand Signals Single File</vt:lpstr>
      <vt:lpstr>Hand Signals ‘Staggered formation’</vt:lpstr>
      <vt:lpstr>Hand Signals ‘Hazard on road’</vt:lpstr>
      <vt:lpstr>Hand Signals ‘Follow Me’</vt:lpstr>
      <vt:lpstr>Hand Signals ‘Speed Up’</vt:lpstr>
      <vt:lpstr>Hand Signals ‘Stop’</vt:lpstr>
      <vt:lpstr>Hand Signals ‘Slow Down’</vt:lpstr>
      <vt:lpstr>Hand Signals ‘Right Turn’</vt:lpstr>
      <vt:lpstr>Hand Signals ‘Left Turn’</vt:lpstr>
      <vt:lpstr>Hand Signals ‘You Lead, come around’</vt:lpstr>
      <vt:lpstr>Hand Signals I am OK, No problem</vt:lpstr>
      <vt:lpstr>Hand Signals ‘Need Fuel’</vt:lpstr>
      <vt:lpstr>Hand Signals ‘Food/Drink Stop’</vt:lpstr>
      <vt:lpstr>Hand Signals ‘Turn Signal left on’</vt:lpstr>
      <vt:lpstr>Hand Signals ‘Pull Off’</vt:lpstr>
      <vt:lpstr>Hand Signals ‘Need Comfort stop’</vt:lpstr>
      <vt:lpstr>Riding Equipment Do’s        </vt:lpstr>
      <vt:lpstr>The following slides are very graphic and may be uncomfortable to view</vt:lpstr>
      <vt:lpstr>What a helmet looks like after sliding down the road</vt:lpstr>
      <vt:lpstr>  Save your face</vt:lpstr>
      <vt:lpstr>             Helmets are to hot to wear</vt:lpstr>
      <vt:lpstr>                    I don’t need a helmet</vt:lpstr>
      <vt:lpstr>   I DO NOT NEED GLOVES OR A JACKET </vt:lpstr>
      <vt:lpstr>PowerPoint Presentation</vt:lpstr>
      <vt:lpstr>PowerPoint Presentation</vt:lpstr>
      <vt:lpstr>      RKMC MEDICAL INFORMATION FORM   RKMC MEDICAL DATA HELMET STICKER   AIR MED INTERNATIONAL 1-800-356-2161 AIRMED.COM  AirMed provides worldwide air medical transport services 24/7/365. AirMed is equipped for virtually every critical care scenario              </vt:lpstr>
      <vt:lpstr>Riding Equipment Do Not’s</vt:lpstr>
      <vt:lpstr>  Tennis Shoes</vt:lpstr>
      <vt:lpstr>    Never wear Flip Flops OR Sandals </vt:lpstr>
      <vt:lpstr>Watch getting off motorcycle with flip flops</vt:lpstr>
      <vt:lpstr>             Wear long pants, no way it is summer</vt:lpstr>
      <vt:lpstr>Watch behind you and stay in first gear  at traffic lights and stop signs</vt:lpstr>
      <vt:lpstr>             ALWAYS WATCH BEHING YOU</vt:lpstr>
      <vt:lpstr>PowerPoint Presentation</vt:lpstr>
      <vt:lpstr>When stopped, keep bike in gear and watch behind you</vt:lpstr>
      <vt:lpstr>Summary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Knights International</dc:title>
  <dc:creator>Chris Gadway</dc:creator>
  <cp:lastModifiedBy>Jame</cp:lastModifiedBy>
  <cp:revision>114</cp:revision>
  <dcterms:created xsi:type="dcterms:W3CDTF">2011-01-12T03:11:52Z</dcterms:created>
  <dcterms:modified xsi:type="dcterms:W3CDTF">2016-04-12T14:41:16Z</dcterms:modified>
</cp:coreProperties>
</file>