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1" r:id="rId7"/>
    <p:sldId id="282" r:id="rId8"/>
    <p:sldId id="262" r:id="rId9"/>
    <p:sldId id="267" r:id="rId10"/>
    <p:sldId id="266" r:id="rId11"/>
    <p:sldId id="265" r:id="rId12"/>
    <p:sldId id="268" r:id="rId13"/>
    <p:sldId id="269" r:id="rId14"/>
    <p:sldId id="270" r:id="rId15"/>
    <p:sldId id="271" r:id="rId16"/>
    <p:sldId id="281" r:id="rId17"/>
    <p:sldId id="272" r:id="rId18"/>
    <p:sldId id="274" r:id="rId19"/>
    <p:sldId id="275" r:id="rId20"/>
    <p:sldId id="276" r:id="rId21"/>
    <p:sldId id="277" r:id="rId22"/>
    <p:sldId id="278" r:id="rId23"/>
    <p:sldId id="260"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634" y="2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23707F5E-7B03-4F0D-996E-F085391AF3EE}" type="datetimeFigureOut">
              <a:rPr lang="en-US"/>
              <a:pPr>
                <a:defRPr/>
              </a:pPr>
              <a:t>11/13/2013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BF8DDE-2C8E-4833-9A75-7522EB352640}" type="slidenum">
              <a:rPr lang="en-US"/>
              <a:pPr>
                <a:defRPr/>
              </a:pPr>
              <a:t>‹#›</a:t>
            </a:fld>
            <a:endParaRPr lang="en-US"/>
          </a:p>
        </p:txBody>
      </p:sp>
    </p:spTree>
    <p:extLst>
      <p:ext uri="{BB962C8B-B14F-4D97-AF65-F5344CB8AC3E}">
        <p14:creationId xmlns:p14="http://schemas.microsoft.com/office/powerpoint/2010/main" val="67760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0A11B3-2469-444F-A464-6A175F0B7E20}" type="datetimeFigureOut">
              <a:rPr lang="en-US"/>
              <a:pPr>
                <a:defRPr/>
              </a:pPr>
              <a:t>11/13/2013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5D04B3-4CBB-4177-8FBE-5571D2792345}" type="slidenum">
              <a:rPr lang="en-US"/>
              <a:pPr>
                <a:defRPr/>
              </a:pPr>
              <a:t>‹#›</a:t>
            </a:fld>
            <a:endParaRPr lang="en-US"/>
          </a:p>
        </p:txBody>
      </p:sp>
    </p:spTree>
    <p:extLst>
      <p:ext uri="{BB962C8B-B14F-4D97-AF65-F5344CB8AC3E}">
        <p14:creationId xmlns:p14="http://schemas.microsoft.com/office/powerpoint/2010/main" val="161010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DA7261-157F-4DAE-8E1E-208F0D2625F3}" type="datetimeFigureOut">
              <a:rPr lang="en-US"/>
              <a:pPr>
                <a:defRPr/>
              </a:pPr>
              <a:t>11/13/2013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AFCC39-1CC2-4CED-ABEB-64B14072F56F}" type="slidenum">
              <a:rPr lang="en-US"/>
              <a:pPr>
                <a:defRPr/>
              </a:pPr>
              <a:t>‹#›</a:t>
            </a:fld>
            <a:endParaRPr lang="en-US"/>
          </a:p>
        </p:txBody>
      </p:sp>
    </p:spTree>
    <p:extLst>
      <p:ext uri="{BB962C8B-B14F-4D97-AF65-F5344CB8AC3E}">
        <p14:creationId xmlns:p14="http://schemas.microsoft.com/office/powerpoint/2010/main" val="223226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Content Placeholder 3" descr="rkbullet.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67200" y="6019800"/>
            <a:ext cx="6667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ED483EA-F1BA-4A99-90FF-DBD5C241F904}" type="datetimeFigureOut">
              <a:rPr lang="en-US"/>
              <a:pPr>
                <a:defRPr/>
              </a:pPr>
              <a:t>11/13/2013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6E8393-0F4A-4D23-8367-C86E69444EFF}" type="slidenum">
              <a:rPr lang="en-US"/>
              <a:pPr>
                <a:defRPr/>
              </a:pPr>
              <a:t>‹#›</a:t>
            </a:fld>
            <a:endParaRPr lang="en-US"/>
          </a:p>
        </p:txBody>
      </p:sp>
    </p:spTree>
    <p:extLst>
      <p:ext uri="{BB962C8B-B14F-4D97-AF65-F5344CB8AC3E}">
        <p14:creationId xmlns:p14="http://schemas.microsoft.com/office/powerpoint/2010/main" val="394298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F02BE3-543E-4D75-992C-3726DF0CDE92}" type="datetimeFigureOut">
              <a:rPr lang="en-US"/>
              <a:pPr>
                <a:defRPr/>
              </a:pPr>
              <a:t>11/13/2013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D6460A-25DF-4676-906C-2F60CC4D3468}" type="slidenum">
              <a:rPr lang="en-US"/>
              <a:pPr>
                <a:defRPr/>
              </a:pPr>
              <a:t>‹#›</a:t>
            </a:fld>
            <a:endParaRPr lang="en-US"/>
          </a:p>
        </p:txBody>
      </p:sp>
    </p:spTree>
    <p:extLst>
      <p:ext uri="{BB962C8B-B14F-4D97-AF65-F5344CB8AC3E}">
        <p14:creationId xmlns:p14="http://schemas.microsoft.com/office/powerpoint/2010/main" val="363833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21CB296-0B62-4295-9BC4-B9FAEFB4D95A}" type="datetimeFigureOut">
              <a:rPr lang="en-US"/>
              <a:pPr>
                <a:defRPr/>
              </a:pPr>
              <a:t>11/13/2013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A43479-4BFB-4F88-B1CF-79AFD8B12166}" type="slidenum">
              <a:rPr lang="en-US"/>
              <a:pPr>
                <a:defRPr/>
              </a:pPr>
              <a:t>‹#›</a:t>
            </a:fld>
            <a:endParaRPr lang="en-US"/>
          </a:p>
        </p:txBody>
      </p:sp>
    </p:spTree>
    <p:extLst>
      <p:ext uri="{BB962C8B-B14F-4D97-AF65-F5344CB8AC3E}">
        <p14:creationId xmlns:p14="http://schemas.microsoft.com/office/powerpoint/2010/main" val="7562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A646DE2-FE0B-44A5-8A2B-D920B1441E57}" type="datetimeFigureOut">
              <a:rPr lang="en-US"/>
              <a:pPr>
                <a:defRPr/>
              </a:pPr>
              <a:t>11/13/2013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4BCBE6-C719-4C01-82CF-9EDCD78237E2}" type="slidenum">
              <a:rPr lang="en-US"/>
              <a:pPr>
                <a:defRPr/>
              </a:pPr>
              <a:t>‹#›</a:t>
            </a:fld>
            <a:endParaRPr lang="en-US"/>
          </a:p>
        </p:txBody>
      </p:sp>
    </p:spTree>
    <p:extLst>
      <p:ext uri="{BB962C8B-B14F-4D97-AF65-F5344CB8AC3E}">
        <p14:creationId xmlns:p14="http://schemas.microsoft.com/office/powerpoint/2010/main" val="156712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2ED4B70-26FE-41EC-A0FC-788B621F9253}" type="datetimeFigureOut">
              <a:rPr lang="en-US"/>
              <a:pPr>
                <a:defRPr/>
              </a:pPr>
              <a:t>11/13/2013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486B1DF-133F-4AA6-A258-B48BF6BB3EE5}" type="slidenum">
              <a:rPr lang="en-US"/>
              <a:pPr>
                <a:defRPr/>
              </a:pPr>
              <a:t>‹#›</a:t>
            </a:fld>
            <a:endParaRPr lang="en-US"/>
          </a:p>
        </p:txBody>
      </p:sp>
    </p:spTree>
    <p:extLst>
      <p:ext uri="{BB962C8B-B14F-4D97-AF65-F5344CB8AC3E}">
        <p14:creationId xmlns:p14="http://schemas.microsoft.com/office/powerpoint/2010/main" val="302085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1C2E99-0FEB-473F-A2ED-ADEB4899704C}" type="datetimeFigureOut">
              <a:rPr lang="en-US"/>
              <a:pPr>
                <a:defRPr/>
              </a:pPr>
              <a:t>11/13/2013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0204719-055B-4721-A40D-4AFDE1337D73}" type="slidenum">
              <a:rPr lang="en-US"/>
              <a:pPr>
                <a:defRPr/>
              </a:pPr>
              <a:t>‹#›</a:t>
            </a:fld>
            <a:endParaRPr lang="en-US"/>
          </a:p>
        </p:txBody>
      </p:sp>
    </p:spTree>
    <p:extLst>
      <p:ext uri="{BB962C8B-B14F-4D97-AF65-F5344CB8AC3E}">
        <p14:creationId xmlns:p14="http://schemas.microsoft.com/office/powerpoint/2010/main" val="276570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2438E1-070F-4B85-BB55-FCC9DF649751}" type="datetimeFigureOut">
              <a:rPr lang="en-US"/>
              <a:pPr>
                <a:defRPr/>
              </a:pPr>
              <a:t>11/13/2013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342FAF-EBAE-40E1-A198-67FD771C10D8}" type="slidenum">
              <a:rPr lang="en-US"/>
              <a:pPr>
                <a:defRPr/>
              </a:pPr>
              <a:t>‹#›</a:t>
            </a:fld>
            <a:endParaRPr lang="en-US"/>
          </a:p>
        </p:txBody>
      </p:sp>
    </p:spTree>
    <p:extLst>
      <p:ext uri="{BB962C8B-B14F-4D97-AF65-F5344CB8AC3E}">
        <p14:creationId xmlns:p14="http://schemas.microsoft.com/office/powerpoint/2010/main" val="106851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99B10B-D8AC-42D9-93EB-E098909B7649}" type="datetimeFigureOut">
              <a:rPr lang="en-US"/>
              <a:pPr>
                <a:defRPr/>
              </a:pPr>
              <a:t>11/13/2013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43FAED-CAFF-4639-B572-1607CEDF3EDE}" type="slidenum">
              <a:rPr lang="en-US"/>
              <a:pPr>
                <a:defRPr/>
              </a:pPr>
              <a:t>‹#›</a:t>
            </a:fld>
            <a:endParaRPr lang="en-US"/>
          </a:p>
        </p:txBody>
      </p:sp>
    </p:spTree>
    <p:extLst>
      <p:ext uri="{BB962C8B-B14F-4D97-AF65-F5344CB8AC3E}">
        <p14:creationId xmlns:p14="http://schemas.microsoft.com/office/powerpoint/2010/main" val="95089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D856473-FC2D-451B-8AC0-8DB22DF34F9E}" type="datetimeFigureOut">
              <a:rPr lang="en-US"/>
              <a:pPr>
                <a:defRPr/>
              </a:pPr>
              <a:t>11/13/2013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74CABA1-4F95-4C1B-930A-05F03903C20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80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redknightsmc.com/chapterlocations.p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redknightsmc.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flyinghorsefarms.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secretary@redknightsmc.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redknightsmc.org/documents/MAL%20application%20Sept%2021%202008.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edknightsmc.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762000"/>
            <a:ext cx="7772400" cy="1470025"/>
          </a:xfrm>
        </p:spPr>
        <p:txBody>
          <a:bodyPr/>
          <a:lstStyle/>
          <a:p>
            <a:pPr eaLnBrk="1" hangingPunct="1"/>
            <a:r>
              <a:rPr lang="en-US" sz="7200" smtClean="0">
                <a:latin typeface="Balthazar" pitchFamily="2" charset="0"/>
              </a:rPr>
              <a:t>Welcome to the…</a:t>
            </a:r>
          </a:p>
        </p:txBody>
      </p:sp>
      <p:sp>
        <p:nvSpPr>
          <p:cNvPr id="3075" name="Subtitle 2"/>
          <p:cNvSpPr>
            <a:spLocks noGrp="1"/>
          </p:cNvSpPr>
          <p:nvPr>
            <p:ph type="subTitle" idx="1"/>
          </p:nvPr>
        </p:nvSpPr>
        <p:spPr>
          <a:xfrm>
            <a:off x="1447800" y="4038600"/>
            <a:ext cx="6400800" cy="1981200"/>
          </a:xfrm>
        </p:spPr>
        <p:txBody>
          <a:bodyPr/>
          <a:lstStyle/>
          <a:p>
            <a:pPr eaLnBrk="1" hangingPunct="1"/>
            <a:r>
              <a:rPr lang="en-US" sz="4000" b="1" dirty="0" smtClean="0">
                <a:solidFill>
                  <a:srgbClr val="FF0000"/>
                </a:solidFill>
                <a:latin typeface="Monotype Corsiva" panose="03010101010201010101" pitchFamily="66" charset="0"/>
              </a:rPr>
              <a:t>Red </a:t>
            </a:r>
            <a:r>
              <a:rPr lang="en-US" sz="4000" b="1" dirty="0" err="1" smtClean="0">
                <a:solidFill>
                  <a:srgbClr val="FF0000"/>
                </a:solidFill>
                <a:latin typeface="Monotype Corsiva" panose="03010101010201010101" pitchFamily="66" charset="0"/>
              </a:rPr>
              <a:t>KnightsInternational</a:t>
            </a:r>
            <a:r>
              <a:rPr lang="en-US" sz="4000" b="1" dirty="0" smtClean="0">
                <a:solidFill>
                  <a:srgbClr val="FF0000"/>
                </a:solidFill>
                <a:latin typeface="Monotype Corsiva" panose="03010101010201010101" pitchFamily="66" charset="0"/>
              </a:rPr>
              <a:t>  Firefighters</a:t>
            </a:r>
          </a:p>
          <a:p>
            <a:pPr eaLnBrk="1" hangingPunct="1"/>
            <a:r>
              <a:rPr lang="en-US" sz="4000" b="1" dirty="0" smtClean="0">
                <a:solidFill>
                  <a:srgbClr val="FF0000"/>
                </a:solidFill>
                <a:latin typeface="Monotype Corsiva" panose="03010101010201010101" pitchFamily="66" charset="0"/>
              </a:rPr>
              <a:t>Motorcycle Club  Inc.</a:t>
            </a:r>
            <a:r>
              <a:rPr lang="en-US" sz="4000" b="1" baseline="30000" dirty="0" smtClean="0">
                <a:solidFill>
                  <a:srgbClr val="FF0000"/>
                </a:solidFill>
                <a:latin typeface="Monotype Corsiva" panose="03010101010201010101" pitchFamily="66" charset="0"/>
              </a:rPr>
              <a:t>®</a:t>
            </a:r>
            <a:endParaRPr lang="en-US" sz="4000" b="1" baseline="30000" dirty="0" smtClean="0">
              <a:solidFill>
                <a:srgbClr val="FF0000"/>
              </a:solidFill>
              <a:latin typeface="Monotype Corsiva" panose="03010101010201010101" pitchFamily="66" charset="0"/>
            </a:endParaRPr>
          </a:p>
          <a:p>
            <a:pPr eaLnBrk="1" hangingPunct="1"/>
            <a:r>
              <a:rPr lang="en-US" dirty="0" smtClean="0">
                <a:solidFill>
                  <a:srgbClr val="FF0000"/>
                </a:solidFill>
                <a:latin typeface="Elephant" pitchFamily="18" charset="0"/>
              </a:rPr>
              <a:t>www.redknightsmc.com</a:t>
            </a:r>
            <a:endParaRPr lang="en-US" dirty="0" smtClean="0">
              <a:solidFill>
                <a:srgbClr val="FF0000"/>
              </a:solidFill>
              <a:latin typeface="Elephant" pitchFamily="18" charset="0"/>
            </a:endParaRPr>
          </a:p>
        </p:txBody>
      </p:sp>
      <p:pic>
        <p:nvPicPr>
          <p:cNvPr id="3076" name="Content Placeholder 3" descr="new Rk web name andLogo withreflection 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0292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Then,…..</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a:t>Recognizing a good idea when he heard one, Ed Wright went home that afternoon and made some hand printed posters inviting firefighters from the area to meet and determine if there was enough interest to form a motorcycle club. On August 17th, 1982, Fire Chief Jack Pierce allowed a small group of motorcycle enthusiasts to meet in Northboro Fire Headquarters to lay the ground work for the formation of a motorcycle club.</a:t>
            </a: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And next,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a:t>On October 19th, 1982, firefighters Colin Mackey, Bob Bourassa, Ed Wright, Roger Wentzell, Dave Hamilton, Bob Goulet, David Hunt, Jon Tripp, Don Parker, Norm Beausoleil and Chief Pierce met again. There was interest in promoting the positive image of </a:t>
            </a:r>
            <a:r>
              <a:rPr lang="en-US" dirty="0" smtClean="0"/>
              <a:t>motorcycling </a:t>
            </a:r>
            <a:r>
              <a:rPr lang="en-US" dirty="0"/>
              <a:t>while enjoying the camaraderie of other firefighters. It was decided then that this group would be known as the </a:t>
            </a:r>
            <a:r>
              <a:rPr lang="en-US" b="1" i="1" dirty="0">
                <a:solidFill>
                  <a:srgbClr val="FF0000"/>
                </a:solidFill>
                <a:effectLst>
                  <a:outerShdw blurRad="38100" dist="38100" dir="2700000" algn="tl">
                    <a:srgbClr val="000000">
                      <a:alpha val="43137"/>
                    </a:srgbClr>
                  </a:outerShdw>
                </a:effectLst>
                <a:latin typeface="Monotype Corsiva" panose="03010101010201010101" pitchFamily="66" charset="0"/>
              </a:rPr>
              <a:t>Red Knights Motorcycle </a:t>
            </a:r>
            <a:r>
              <a:rPr lang="en-US" b="1" i="1" dirty="0" smtClean="0">
                <a:solidFill>
                  <a:srgbClr val="FF0000"/>
                </a:solidFill>
                <a:effectLst>
                  <a:outerShdw blurRad="38100" dist="38100" dir="2700000" algn="tl">
                    <a:srgbClr val="000000">
                      <a:alpha val="43137"/>
                    </a:srgbClr>
                  </a:outerShdw>
                </a:effectLst>
                <a:latin typeface="Monotype Corsiva" panose="03010101010201010101" pitchFamily="66" charset="0"/>
              </a:rPr>
              <a:t>Club</a:t>
            </a:r>
            <a:r>
              <a:rPr lang="en-US" b="1" i="1" baseline="30000" dirty="0" smtClean="0">
                <a:solidFill>
                  <a:srgbClr val="FF0000"/>
                </a:solidFill>
                <a:effectLst>
                  <a:outerShdw blurRad="38100" dist="38100" dir="2700000" algn="tl">
                    <a:srgbClr val="000000">
                      <a:alpha val="43137"/>
                    </a:srgbClr>
                  </a:outerShdw>
                </a:effectLst>
                <a:latin typeface="Monotype Corsiva" panose="03010101010201010101" pitchFamily="66" charset="0"/>
              </a:rPr>
              <a:t>®</a:t>
            </a:r>
            <a:endParaRPr lang="en-US" i="1" baseline="30000" dirty="0">
              <a:solidFill>
                <a:srgbClr val="FF0000"/>
              </a:solidFill>
              <a:effectLst>
                <a:outerShdw blurRad="38100" dist="38100" dir="2700000" algn="tl">
                  <a:srgbClr val="000000">
                    <a:alpha val="43137"/>
                  </a:srgbClr>
                </a:outerShdw>
              </a:effectLst>
              <a:latin typeface="Monotype Corsiva" panose="03010101010201010101"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solidFill>
                  <a:srgbClr val="FF0000"/>
                </a:solidFill>
                <a:effectLst>
                  <a:outerShdw blurRad="38100" dist="38100" dir="2700000" algn="tl">
                    <a:srgbClr val="000000">
                      <a:alpha val="43137"/>
                    </a:srgbClr>
                  </a:outerShdw>
                </a:effectLst>
              </a:rPr>
              <a:t>And then, -</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a:t>News of this new club spread like a grass fire. In July of 1983, a chapter was formed in Connecticut. In October of that year a second Massachusetts chapter was formed. Soon applications came in from such distant places as Nevada and Louisiana.   In August of 1983 the founding members realized the organization was rapidly growing beyond their original expectations. To properly handle this growth they elected a committee to serve as a </a:t>
            </a:r>
            <a:r>
              <a:rPr lang="en-US" dirty="0" smtClean="0"/>
              <a:t>national </a:t>
            </a:r>
            <a:r>
              <a:rPr lang="en-US" dirty="0"/>
              <a:t>b</a:t>
            </a:r>
            <a:r>
              <a:rPr lang="en-US" dirty="0" smtClean="0"/>
              <a:t>oard </a:t>
            </a:r>
            <a:r>
              <a:rPr lang="en-US" dirty="0"/>
              <a:t>of </a:t>
            </a:r>
            <a:r>
              <a:rPr lang="en-US" dirty="0" smtClean="0"/>
              <a:t>directors</a:t>
            </a:r>
            <a:r>
              <a:rPr lang="en-US" dirty="0"/>
              <a:t>. With applications from Ontario and Saskatchewan, Canada, the club became the </a:t>
            </a:r>
            <a:r>
              <a:rPr lang="en-US" b="1" i="1" dirty="0">
                <a:solidFill>
                  <a:srgbClr val="FF0000"/>
                </a:solidFill>
                <a:effectLst>
                  <a:outerShdw blurRad="38100" dist="38100" dir="2700000" algn="tl">
                    <a:srgbClr val="000000">
                      <a:alpha val="43137"/>
                    </a:srgbClr>
                  </a:outerShdw>
                </a:effectLst>
                <a:latin typeface="Monotype Corsiva" panose="03010101010201010101" pitchFamily="66" charset="0"/>
              </a:rPr>
              <a:t>Red Knights International Firefighters Motorcycle Club</a:t>
            </a:r>
            <a:r>
              <a:rPr lang="en-US" i="1" dirty="0" smtClean="0">
                <a:solidFill>
                  <a:srgbClr val="FF0000"/>
                </a:solidFill>
                <a:effectLst>
                  <a:outerShdw blurRad="38100" dist="38100" dir="2700000" algn="tl">
                    <a:srgbClr val="000000">
                      <a:alpha val="43137"/>
                    </a:srgbClr>
                  </a:outerShdw>
                </a:effectLst>
                <a:latin typeface="Monotype Corsiva" panose="03010101010201010101" pitchFamily="66" charset="0"/>
              </a:rPr>
              <a:t>.</a:t>
            </a:r>
            <a:r>
              <a:rPr lang="en-US" i="1" baseline="30000" dirty="0" smtClean="0">
                <a:solidFill>
                  <a:srgbClr val="FF0000"/>
                </a:solidFill>
                <a:effectLst>
                  <a:outerShdw blurRad="38100" dist="38100" dir="2700000" algn="tl">
                    <a:srgbClr val="000000">
                      <a:alpha val="43137"/>
                    </a:srgbClr>
                  </a:outerShdw>
                </a:effectLst>
                <a:latin typeface="Monotype Corsiva" panose="03010101010201010101" pitchFamily="66" charset="0"/>
              </a:rPr>
              <a:t>®</a:t>
            </a:r>
            <a:endParaRPr lang="en-US" i="1" baseline="30000" dirty="0">
              <a:solidFill>
                <a:srgbClr val="FF0000"/>
              </a:solidFill>
              <a:effectLst>
                <a:outerShdw blurRad="38100" dist="38100" dir="2700000" algn="tl">
                  <a:srgbClr val="000000">
                    <a:alpha val="43137"/>
                  </a:srgbClr>
                </a:outerShdw>
              </a:effectLst>
              <a:latin typeface="Monotype Corsiva" panose="03010101010201010101"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The result ? - </a:t>
            </a:r>
            <a:endParaRPr lang="en-US" b="1" dirty="0">
              <a:solidFill>
                <a:srgbClr val="FF0000"/>
              </a:solidFill>
              <a:effectLst>
                <a:outerShdw blurRad="38100" dist="38100" dir="2700000" algn="tl">
                  <a:srgbClr val="000000">
                    <a:alpha val="43137"/>
                  </a:srgbClr>
                </a:outerShdw>
              </a:effectLst>
            </a:endParaRPr>
          </a:p>
        </p:txBody>
      </p:sp>
      <p:sp>
        <p:nvSpPr>
          <p:cNvPr id="15363" name="Content Placeholder 2"/>
          <p:cNvSpPr>
            <a:spLocks noGrp="1"/>
          </p:cNvSpPr>
          <p:nvPr>
            <p:ph idx="1"/>
          </p:nvPr>
        </p:nvSpPr>
        <p:spPr/>
        <p:txBody>
          <a:bodyPr/>
          <a:lstStyle/>
          <a:p>
            <a:pPr eaLnBrk="1" hangingPunct="1"/>
            <a:r>
              <a:rPr lang="en-US" dirty="0" smtClean="0"/>
              <a:t>As a result of the seed that was planted at Randy's Cycle Shop in 1982, there are now more than 385 Red </a:t>
            </a:r>
            <a:r>
              <a:rPr lang="en-US" dirty="0" smtClean="0"/>
              <a:t>Knights® </a:t>
            </a:r>
            <a:r>
              <a:rPr lang="en-US" dirty="0" smtClean="0"/>
              <a:t>chapters and 9,200 members throughout the world,  Check out our </a:t>
            </a:r>
            <a:r>
              <a:rPr lang="en-US" b="1" u="sng" dirty="0" smtClean="0">
                <a:hlinkClick r:id="rId2"/>
              </a:rPr>
              <a:t>chapter locations</a:t>
            </a:r>
            <a:r>
              <a:rPr lang="en-US" dirty="0" smtClean="0">
                <a:hlinkClick r:id="rId2"/>
              </a:rPr>
              <a:t> </a:t>
            </a:r>
            <a:r>
              <a:rPr lang="en-US" dirty="0" smtClean="0"/>
              <a:t>page for the various chapter locations.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z="3600" b="1" smtClean="0">
                <a:solidFill>
                  <a:srgbClr val="FF0000"/>
                </a:solidFill>
              </a:rPr>
              <a:t>A sample of some RKMC FUN events -</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sz="2400" cap="all" dirty="0" smtClean="0">
                <a:effectLst>
                  <a:outerShdw blurRad="38100" dist="38100" dir="2700000" algn="tl">
                    <a:srgbClr val="000000">
                      <a:alpha val="43137"/>
                    </a:srgbClr>
                  </a:outerShdw>
                </a:effectLst>
              </a:rPr>
              <a:t>Region 4 rally, the </a:t>
            </a:r>
            <a:r>
              <a:rPr lang="en-US" sz="2400" cap="all" dirty="0" err="1" smtClean="0">
                <a:effectLst>
                  <a:outerShdw blurRad="38100" dist="38100" dir="2700000" algn="tl">
                    <a:srgbClr val="000000">
                      <a:alpha val="43137"/>
                    </a:srgbClr>
                  </a:outerShdw>
                </a:effectLst>
              </a:rPr>
              <a:t>dixie</a:t>
            </a:r>
            <a:r>
              <a:rPr lang="en-US" sz="2400" b="1" cap="all" dirty="0" smtClean="0">
                <a:effectLst>
                  <a:outerShdw blurRad="38100" dist="38100" dir="2700000" algn="tl">
                    <a:srgbClr val="000000">
                      <a:alpha val="43137"/>
                    </a:srgbClr>
                  </a:outerShdw>
                </a:effectLst>
              </a:rPr>
              <a:t>, </a:t>
            </a:r>
            <a:r>
              <a:rPr lang="en-US" sz="2400" cap="all" dirty="0" smtClean="0">
                <a:effectLst>
                  <a:outerShdw blurRad="38100" dist="38100" dir="2700000" algn="tl">
                    <a:srgbClr val="000000">
                      <a:alpha val="43137"/>
                    </a:srgbClr>
                  </a:outerShdw>
                </a:effectLst>
              </a:rPr>
              <a:t>held the weekend after mother’s day each year</a:t>
            </a:r>
            <a:endParaRPr lang="en-US" sz="2400" b="1" dirty="0" smtClean="0"/>
          </a:p>
          <a:p>
            <a:pPr eaLnBrk="1" fontAlgn="auto" hangingPunct="1">
              <a:spcAft>
                <a:spcPts val="0"/>
              </a:spcAft>
              <a:buFont typeface="Arial" pitchFamily="34" charset="0"/>
              <a:buChar char="•"/>
              <a:defRPr/>
            </a:pPr>
            <a:r>
              <a:rPr lang="en-US" sz="2400" b="1" dirty="0" smtClean="0"/>
              <a:t>Region 5 rally, the Western, held in June</a:t>
            </a:r>
          </a:p>
          <a:p>
            <a:pPr eaLnBrk="1" fontAlgn="auto" hangingPunct="1">
              <a:spcAft>
                <a:spcPts val="0"/>
              </a:spcAft>
              <a:buFont typeface="Arial" pitchFamily="34" charset="0"/>
              <a:buChar char="•"/>
              <a:defRPr/>
            </a:pPr>
            <a:r>
              <a:rPr lang="en-US" sz="2400" b="1" dirty="0" smtClean="0"/>
              <a:t>Region 6 rally, held in June</a:t>
            </a:r>
          </a:p>
          <a:p>
            <a:pPr eaLnBrk="1" fontAlgn="auto" hangingPunct="1">
              <a:spcAft>
                <a:spcPts val="0"/>
              </a:spcAft>
              <a:buFont typeface="Arial" pitchFamily="34" charset="0"/>
              <a:buChar char="•"/>
              <a:defRPr/>
            </a:pPr>
            <a:r>
              <a:rPr lang="en-US" sz="2400" b="1" dirty="0" smtClean="0"/>
              <a:t>Ontario Association 6 rally, held in May</a:t>
            </a:r>
          </a:p>
          <a:p>
            <a:pPr eaLnBrk="1" fontAlgn="auto" hangingPunct="1">
              <a:spcAft>
                <a:spcPts val="0"/>
              </a:spcAft>
              <a:buFont typeface="Arial" pitchFamily="34" charset="0"/>
              <a:buChar char="•"/>
              <a:defRPr/>
            </a:pPr>
            <a:r>
              <a:rPr lang="en-US" sz="2400" b="1" dirty="0" smtClean="0"/>
              <a:t>International Convention (North America) held in August</a:t>
            </a:r>
          </a:p>
          <a:p>
            <a:pPr eaLnBrk="1" fontAlgn="auto" hangingPunct="1">
              <a:spcAft>
                <a:spcPts val="0"/>
              </a:spcAft>
              <a:buFont typeface="Arial" pitchFamily="34" charset="0"/>
              <a:buChar char="•"/>
              <a:defRPr/>
            </a:pPr>
            <a:r>
              <a:rPr lang="en-US" sz="2400" b="1" dirty="0" smtClean="0"/>
              <a:t>European International Convention held in September</a:t>
            </a:r>
          </a:p>
          <a:p>
            <a:pPr eaLnBrk="1" fontAlgn="auto" hangingPunct="1">
              <a:spcAft>
                <a:spcPts val="0"/>
              </a:spcAft>
              <a:buFont typeface="Arial" pitchFamily="34" charset="0"/>
              <a:buChar char="•"/>
              <a:defRPr/>
            </a:pPr>
            <a:r>
              <a:rPr lang="en-US" sz="2400" b="1" dirty="0" smtClean="0"/>
              <a:t>KORT rally held in October</a:t>
            </a:r>
          </a:p>
          <a:p>
            <a:pPr eaLnBrk="1" fontAlgn="auto" hangingPunct="1">
              <a:spcAft>
                <a:spcPts val="0"/>
              </a:spcAft>
              <a:buFont typeface="Arial" pitchFamily="34" charset="0"/>
              <a:buChar char="•"/>
              <a:defRPr/>
            </a:pPr>
            <a:r>
              <a:rPr lang="en-US" sz="2400" b="1" dirty="0" smtClean="0"/>
              <a:t>Additional Information:  Watch the website for details </a:t>
            </a:r>
            <a:r>
              <a:rPr lang="en-US" sz="2400" b="1" u="sng" dirty="0" smtClean="0">
                <a:hlinkClick r:id="rId2"/>
              </a:rPr>
              <a:t>www.redknightsmc.com</a:t>
            </a:r>
            <a:endParaRPr lang="en-US" sz="2400" b="1"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Charitable events - </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sz="2400" b="1" dirty="0" smtClean="0">
                <a:solidFill>
                  <a:srgbClr val="FF0000"/>
                </a:solidFill>
                <a:effectLst>
                  <a:outerShdw blurRad="38100" dist="38100" dir="2700000" algn="tl">
                    <a:srgbClr val="000000">
                      <a:alpha val="43137"/>
                    </a:srgbClr>
                  </a:outerShdw>
                </a:effectLst>
              </a:rPr>
              <a:t>RED </a:t>
            </a:r>
            <a:r>
              <a:rPr lang="en-US" sz="2400" b="1" dirty="0" smtClean="0">
                <a:solidFill>
                  <a:srgbClr val="FF0000"/>
                </a:solidFill>
                <a:effectLst>
                  <a:outerShdw blurRad="38100" dist="38100" dir="2700000" algn="tl">
                    <a:srgbClr val="000000">
                      <a:alpha val="43137"/>
                    </a:srgbClr>
                  </a:outerShdw>
                </a:effectLst>
              </a:rPr>
              <a:t>KNIGHTS® </a:t>
            </a:r>
            <a:r>
              <a:rPr lang="en-US" sz="2400" b="1" dirty="0" smtClean="0">
                <a:solidFill>
                  <a:srgbClr val="FF0000"/>
                </a:solidFill>
                <a:effectLst>
                  <a:outerShdw blurRad="38100" dist="38100" dir="2700000" algn="tl">
                    <a:srgbClr val="000000">
                      <a:alpha val="43137"/>
                    </a:srgbClr>
                  </a:outerShdw>
                </a:effectLst>
              </a:rPr>
              <a:t>of CONNECTICUT SHORELINE CHAPTER IV </a:t>
            </a:r>
            <a:r>
              <a:rPr lang="en-US" sz="2400" b="1" cap="all" dirty="0" smtClean="0"/>
              <a:t>Annual Charity Ride - 	</a:t>
            </a:r>
          </a:p>
          <a:p>
            <a:pPr eaLnBrk="1" fontAlgn="auto" hangingPunct="1">
              <a:spcAft>
                <a:spcPts val="0"/>
              </a:spcAft>
              <a:buFont typeface="Arial" pitchFamily="34" charset="0"/>
              <a:buChar char="•"/>
              <a:defRPr/>
            </a:pPr>
            <a:endParaRPr lang="en-US" sz="2400" b="1" dirty="0" smtClean="0"/>
          </a:p>
          <a:p>
            <a:pPr eaLnBrk="1" fontAlgn="auto" hangingPunct="1">
              <a:spcAft>
                <a:spcPts val="0"/>
              </a:spcAft>
              <a:buFont typeface="Arial" pitchFamily="34" charset="0"/>
              <a:buChar char="•"/>
              <a:defRPr/>
            </a:pPr>
            <a:r>
              <a:rPr lang="en-US" sz="2400" b="1" dirty="0" smtClean="0"/>
              <a:t>Description:  To benefit </a:t>
            </a:r>
            <a:r>
              <a:rPr lang="en-US" sz="2400" b="1" i="1" dirty="0" smtClean="0"/>
              <a:t>The Connecticut Burns Care Foundation </a:t>
            </a:r>
            <a:r>
              <a:rPr lang="en-US" sz="2400" b="1" dirty="0" smtClean="0"/>
              <a:t>(a camp for kids 8-18 that survived serious burns)</a:t>
            </a:r>
          </a:p>
          <a:p>
            <a:pPr eaLnBrk="1" fontAlgn="auto" hangingPunct="1">
              <a:spcAft>
                <a:spcPts val="0"/>
              </a:spcAft>
              <a:buFont typeface="Arial" pitchFamily="34" charset="0"/>
              <a:buChar char="•"/>
              <a:defRPr/>
            </a:pPr>
            <a:endParaRPr lang="en-US" sz="2400" b="1" dirty="0"/>
          </a:p>
          <a:p>
            <a:pPr eaLnBrk="1" fontAlgn="auto" hangingPunct="1">
              <a:spcAft>
                <a:spcPts val="0"/>
              </a:spcAft>
              <a:buFont typeface="Arial" pitchFamily="34" charset="0"/>
              <a:buChar char="•"/>
              <a:defRPr/>
            </a:pPr>
            <a:r>
              <a:rPr lang="en-US" sz="2400" b="1" dirty="0" smtClean="0">
                <a:solidFill>
                  <a:srgbClr val="FF0000"/>
                </a:solidFill>
              </a:rPr>
              <a:t>RED </a:t>
            </a:r>
            <a:r>
              <a:rPr lang="en-US" sz="2400" b="1" dirty="0" smtClean="0">
                <a:solidFill>
                  <a:srgbClr val="FF0000"/>
                </a:solidFill>
              </a:rPr>
              <a:t>KNIGHTS® </a:t>
            </a:r>
            <a:r>
              <a:rPr lang="en-US" sz="2400" b="1" dirty="0" smtClean="0">
                <a:solidFill>
                  <a:srgbClr val="FF0000"/>
                </a:solidFill>
              </a:rPr>
              <a:t>NC 6 </a:t>
            </a:r>
            <a:r>
              <a:rPr lang="en-US" sz="2400" b="1" dirty="0" smtClean="0"/>
              <a:t>ANNUAL RIDE FOR THE NC CHILDREN’S BURN CENTER</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b="1" i="1" dirty="0" smtClean="0">
                <a:solidFill>
                  <a:srgbClr val="FF0000"/>
                </a:solidFill>
                <a:effectLst>
                  <a:outerShdw blurRad="38100" dist="38100" dir="2700000" algn="tl">
                    <a:srgbClr val="000000">
                      <a:alpha val="43137"/>
                    </a:srgbClr>
                  </a:outerShdw>
                </a:effectLst>
              </a:rPr>
              <a:t>Charitable events</a:t>
            </a:r>
            <a:endParaRPr lang="en-US" dirty="0" smtClean="0"/>
          </a:p>
        </p:txBody>
      </p:sp>
      <p:sp>
        <p:nvSpPr>
          <p:cNvPr id="3" name="Content Placeholder 2"/>
          <p:cNvSpPr>
            <a:spLocks noGrp="1"/>
          </p:cNvSpPr>
          <p:nvPr>
            <p:ph idx="1"/>
          </p:nvPr>
        </p:nvSpPr>
        <p:spPr>
          <a:xfrm>
            <a:off x="533400" y="1600200"/>
            <a:ext cx="8229600" cy="4525963"/>
          </a:xfrm>
        </p:spPr>
        <p:txBody>
          <a:bodyPr/>
          <a:lstStyle/>
          <a:p>
            <a:pPr eaLnBrk="1" hangingPunct="1">
              <a:defRPr/>
            </a:pPr>
            <a:r>
              <a:rPr lang="en-US" sz="2400" b="1" dirty="0" smtClean="0">
                <a:solidFill>
                  <a:srgbClr val="FF0000"/>
                </a:solidFill>
                <a:effectLst>
                  <a:outerShdw blurRad="38100" dist="38100" dir="2700000" algn="tl">
                    <a:srgbClr val="000000">
                      <a:alpha val="43137"/>
                    </a:srgbClr>
                  </a:outerShdw>
                </a:effectLst>
              </a:rPr>
              <a:t>RED </a:t>
            </a:r>
            <a:r>
              <a:rPr lang="en-US" sz="2400" b="1" dirty="0" smtClean="0">
                <a:solidFill>
                  <a:srgbClr val="FF0000"/>
                </a:solidFill>
                <a:effectLst>
                  <a:outerShdw blurRad="38100" dist="38100" dir="2700000" algn="tl">
                    <a:srgbClr val="000000">
                      <a:alpha val="43137"/>
                    </a:srgbClr>
                  </a:outerShdw>
                </a:effectLst>
              </a:rPr>
              <a:t>KNIGHTS® </a:t>
            </a:r>
            <a:r>
              <a:rPr lang="en-US" sz="2400" b="1" dirty="0" smtClean="0">
                <a:solidFill>
                  <a:srgbClr val="FF0000"/>
                </a:solidFill>
                <a:effectLst>
                  <a:outerShdw blurRad="38100" dist="38100" dir="2700000" algn="tl">
                    <a:srgbClr val="000000">
                      <a:alpha val="43137"/>
                    </a:srgbClr>
                  </a:outerShdw>
                </a:effectLst>
              </a:rPr>
              <a:t>OHIO 5 </a:t>
            </a:r>
            <a:r>
              <a:rPr lang="en-US" sz="2400" b="1" cap="all" dirty="0" smtClean="0"/>
              <a:t>Annual Charity Ride FOR RIDING HORSE FARMS</a:t>
            </a:r>
          </a:p>
          <a:p>
            <a:pPr eaLnBrk="1" hangingPunct="1">
              <a:defRPr/>
            </a:pPr>
            <a:r>
              <a:rPr lang="en-US" sz="2400" b="1" dirty="0" smtClean="0"/>
              <a:t>Description:  To benefit </a:t>
            </a:r>
            <a:r>
              <a:rPr lang="en-US" sz="2400" b="1" i="1" dirty="0" smtClean="0"/>
              <a:t>The Paul Newman Hold in the Wall Foundation </a:t>
            </a:r>
            <a:r>
              <a:rPr lang="en-US" sz="2400" b="1" dirty="0" smtClean="0"/>
              <a:t> for disable children.</a:t>
            </a:r>
          </a:p>
          <a:p>
            <a:pPr eaLnBrk="1" hangingPunct="1">
              <a:defRPr/>
            </a:pPr>
            <a:r>
              <a:rPr lang="en-US" sz="2400" b="1" dirty="0" smtClean="0"/>
              <a:t>This is annual escorted multi state motorcycle ride raising over $120,000.00 for the last four years</a:t>
            </a:r>
            <a:endParaRPr lang="en-US" sz="2400" b="1" cap="all" dirty="0" smtClean="0"/>
          </a:p>
          <a:p>
            <a:pPr eaLnBrk="1" hangingPunct="1">
              <a:defRPr/>
            </a:pPr>
            <a:r>
              <a:rPr lang="en-US" sz="2400" b="1" cap="all" dirty="0" smtClean="0">
                <a:hlinkClick r:id="rId2"/>
              </a:rPr>
              <a:t>www.flyinghorsefarms.org</a:t>
            </a:r>
            <a:endParaRPr lang="en-US" sz="2400" b="1" cap="all" dirty="0" smtClean="0"/>
          </a:p>
          <a:p>
            <a:pPr eaLnBrk="1" hangingPunct="1">
              <a:defRPr/>
            </a:pPr>
            <a:endParaRPr lang="en-US" sz="2400" b="1" cap="all" dirty="0"/>
          </a:p>
          <a:p>
            <a:pPr eaLnBrk="1" hangingPunct="1">
              <a:defRPr/>
            </a:pPr>
            <a:r>
              <a:rPr lang="en-US" sz="2400" b="1" cap="all" dirty="0" smtClean="0">
                <a:solidFill>
                  <a:srgbClr val="FF0000"/>
                </a:solidFill>
              </a:rPr>
              <a:t>MANY CHAPTERS HOLD EVENTS FOR A </a:t>
            </a:r>
            <a:r>
              <a:rPr lang="en-US" sz="2400" b="1" cap="all" dirty="0" smtClean="0">
                <a:solidFill>
                  <a:srgbClr val="FF0000"/>
                </a:solidFill>
              </a:rPr>
              <a:t>Multitude OF </a:t>
            </a:r>
            <a:r>
              <a:rPr lang="en-US" sz="2400" b="1" cap="all" dirty="0" smtClean="0">
                <a:solidFill>
                  <a:srgbClr val="FF0000"/>
                </a:solidFill>
              </a:rPr>
              <a:t>CHARTIES </a:t>
            </a:r>
          </a:p>
          <a:p>
            <a:pPr eaLnBrk="1" hangingPunct="1">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Get the Idea ? -</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r>
              <a:rPr lang="en-US" dirty="0" smtClean="0"/>
              <a:t>FUN</a:t>
            </a:r>
          </a:p>
          <a:p>
            <a:pPr eaLnBrk="1" hangingPunct="1"/>
            <a:r>
              <a:rPr lang="en-US" dirty="0" smtClean="0"/>
              <a:t>FIREFIGHTER COMMUNITY</a:t>
            </a:r>
            <a:endParaRPr lang="en-US" dirty="0" smtClean="0"/>
          </a:p>
          <a:p>
            <a:pPr eaLnBrk="1" hangingPunct="1"/>
            <a:r>
              <a:rPr lang="en-US" dirty="0" smtClean="0"/>
              <a:t>FAMILIES</a:t>
            </a:r>
          </a:p>
          <a:p>
            <a:pPr eaLnBrk="1" hangingPunct="1"/>
            <a:r>
              <a:rPr lang="en-US" dirty="0" smtClean="0"/>
              <a:t>FRIENDS</a:t>
            </a:r>
          </a:p>
          <a:p>
            <a:pPr eaLnBrk="1" hangingPunct="1"/>
            <a:r>
              <a:rPr lang="en-US" dirty="0" smtClean="0"/>
              <a:t>FIREFIGHTERS PROMOTING SAFETY IN MOTORCYCLING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Interested? - </a:t>
            </a:r>
            <a:endParaRPr lang="en-US" b="1" dirty="0">
              <a:solidFill>
                <a:srgbClr val="FF0000"/>
              </a:solidFill>
              <a:effectLst>
                <a:outerShdw blurRad="38100" dist="38100" dir="2700000" algn="tl">
                  <a:srgbClr val="000000">
                    <a:alpha val="43137"/>
                  </a:srgbClr>
                </a:outerShdw>
              </a:effectLst>
            </a:endParaRPr>
          </a:p>
        </p:txBody>
      </p:sp>
      <p:sp>
        <p:nvSpPr>
          <p:cNvPr id="20483" name="Content Placeholder 2"/>
          <p:cNvSpPr>
            <a:spLocks noGrp="1"/>
          </p:cNvSpPr>
          <p:nvPr>
            <p:ph idx="1"/>
          </p:nvPr>
        </p:nvSpPr>
        <p:spPr>
          <a:xfrm>
            <a:off x="457200" y="1447800"/>
            <a:ext cx="8229600" cy="4525963"/>
          </a:xfrm>
        </p:spPr>
        <p:txBody>
          <a:bodyPr/>
          <a:lstStyle/>
          <a:p>
            <a:pPr eaLnBrk="1" hangingPunct="1"/>
            <a:r>
              <a:rPr lang="en-US" sz="2800" dirty="0" smtClean="0"/>
              <a:t>Membership is open to </a:t>
            </a:r>
            <a:r>
              <a:rPr lang="en-US" sz="2800" dirty="0" smtClean="0"/>
              <a:t>all </a:t>
            </a:r>
            <a:r>
              <a:rPr lang="en-US" sz="2800" dirty="0" smtClean="0"/>
              <a:t>firefighters, </a:t>
            </a:r>
            <a:r>
              <a:rPr lang="en-US" sz="2800" dirty="0" smtClean="0"/>
              <a:t>active </a:t>
            </a:r>
            <a:r>
              <a:rPr lang="en-US" sz="2800" dirty="0" smtClean="0"/>
              <a:t>or </a:t>
            </a:r>
            <a:r>
              <a:rPr lang="en-US" sz="2800" dirty="0" smtClean="0"/>
              <a:t>retired, </a:t>
            </a:r>
            <a:r>
              <a:rPr lang="en-US" sz="2800" dirty="0" smtClean="0"/>
              <a:t>who have access to a motorcycle and hold a current valid motorcycle license. Spouses, members’ children, boy and/or girlfriends and brothers/sisters are also welcome for membership as </a:t>
            </a:r>
            <a:r>
              <a:rPr lang="en-US" sz="2800" dirty="0"/>
              <a:t>s</a:t>
            </a:r>
            <a:r>
              <a:rPr lang="en-US" sz="2800" dirty="0" smtClean="0"/>
              <a:t>ocial members</a:t>
            </a:r>
            <a:r>
              <a:rPr lang="en-US" sz="2800" dirty="0" smtClean="0"/>
              <a:t>.  At present, a minimum of seven (7) firefighters is required to charter a new chapter. </a:t>
            </a:r>
          </a:p>
          <a:p>
            <a:pPr eaLnBrk="1" hangingPunct="1"/>
            <a:r>
              <a:rPr lang="en-US" sz="2800" dirty="0" smtClean="0"/>
              <a:t>Contact the International Secretary at </a:t>
            </a:r>
            <a:r>
              <a:rPr lang="en-US" sz="2800" dirty="0" smtClean="0">
                <a:hlinkClick r:id="rId2"/>
              </a:rPr>
              <a:t>secretary@redknightsmc.com</a:t>
            </a:r>
            <a:r>
              <a:rPr lang="en-US" sz="2800" dirty="0" smtClean="0"/>
              <a:t> for more information on joining the Red </a:t>
            </a:r>
            <a:r>
              <a:rPr lang="en-US" sz="2800" dirty="0" smtClean="0"/>
              <a:t>Knights®.</a:t>
            </a:r>
            <a:endParaRPr lang="en-U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MEMBERS at LARGE</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buFont typeface="Arial" charset="0"/>
              <a:buNone/>
            </a:pPr>
            <a:r>
              <a:rPr lang="en-US" dirty="0" smtClean="0"/>
              <a:t>	We understand that due to circumstances beyond your control, you may not be able to assemble a group of 7 potential members from your fire service who ride motorcycles. Because this situation may arise, and because we do not want to discourage any </a:t>
            </a:r>
            <a:r>
              <a:rPr lang="en-US" dirty="0" smtClean="0"/>
              <a:t>firefighter </a:t>
            </a:r>
            <a:r>
              <a:rPr lang="en-US" dirty="0" smtClean="0"/>
              <a:t>from joining our organization, we have a Member-At- Large status.</a:t>
            </a:r>
          </a:p>
          <a:p>
            <a:pPr eaLnBrk="1" hangingPunct="1">
              <a:buFont typeface="Arial" charset="0"/>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WE ARE..	</a:t>
            </a:r>
            <a:endParaRPr lang="en-US" b="1" i="1" dirty="0">
              <a:solidFill>
                <a:srgbClr val="FF0000"/>
              </a:solidFill>
              <a:effectLst>
                <a:outerShdw blurRad="38100" dist="38100" dir="2700000" algn="tl">
                  <a:srgbClr val="000000">
                    <a:alpha val="43137"/>
                  </a:srgbClr>
                </a:outerShdw>
              </a:effectLst>
            </a:endParaRPr>
          </a:p>
        </p:txBody>
      </p:sp>
      <p:sp>
        <p:nvSpPr>
          <p:cNvPr id="4099" name="Content Placeholder 2"/>
          <p:cNvSpPr>
            <a:spLocks noGrp="1"/>
          </p:cNvSpPr>
          <p:nvPr>
            <p:ph idx="1"/>
          </p:nvPr>
        </p:nvSpPr>
        <p:spPr>
          <a:xfrm>
            <a:off x="457200" y="4648200"/>
            <a:ext cx="8229600" cy="1477963"/>
          </a:xfrm>
        </p:spPr>
        <p:txBody>
          <a:bodyPr/>
          <a:lstStyle/>
          <a:p>
            <a:pPr eaLnBrk="1" hangingPunct="1"/>
            <a:r>
              <a:rPr lang="en-US" smtClean="0"/>
              <a:t>FIREFIGHTERS and their FAMILIES and FRIENDS…</a:t>
            </a:r>
          </a:p>
          <a:p>
            <a:pPr eaLnBrk="1" hangingPunct="1"/>
            <a:endParaRPr lang="en-US" smtClean="0"/>
          </a:p>
        </p:txBody>
      </p:sp>
      <p:pic>
        <p:nvPicPr>
          <p:cNvPr id="4100" name="Picture 2" descr="http://www.redknightsmc.org/images/NB%2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295400"/>
            <a:ext cx="43434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MEMBERS at LARGE</a:t>
            </a:r>
            <a:endParaRPr lang="en-US" dirty="0"/>
          </a:p>
        </p:txBody>
      </p:sp>
      <p:sp>
        <p:nvSpPr>
          <p:cNvPr id="22531" name="Content Placeholder 2"/>
          <p:cNvSpPr>
            <a:spLocks noGrp="1"/>
          </p:cNvSpPr>
          <p:nvPr>
            <p:ph idx="1"/>
          </p:nvPr>
        </p:nvSpPr>
        <p:spPr>
          <a:xfrm>
            <a:off x="457200" y="1371600"/>
            <a:ext cx="8229600" cy="4525963"/>
          </a:xfrm>
        </p:spPr>
        <p:txBody>
          <a:bodyPr/>
          <a:lstStyle/>
          <a:p>
            <a:pPr eaLnBrk="1" hangingPunct="1">
              <a:buFont typeface="Arial" charset="0"/>
              <a:buNone/>
            </a:pPr>
            <a:r>
              <a:rPr lang="en-US" dirty="0" smtClean="0"/>
              <a:t>	Members-At-Large must meet the same criteria for membership as a </a:t>
            </a:r>
            <a:r>
              <a:rPr lang="en-US" dirty="0" smtClean="0"/>
              <a:t>chapter </a:t>
            </a:r>
            <a:r>
              <a:rPr lang="en-US" dirty="0" smtClean="0"/>
              <a:t>member. The applicant must be in good standing in a fire service, paid, volunteer, or industrial. Their status may be active, retired, or disabled. Applicants must own or have access to a street legal motorcycle and be licensed to ride it. </a:t>
            </a:r>
            <a:r>
              <a:rPr lang="en-US" dirty="0"/>
              <a:t>s</a:t>
            </a:r>
            <a:r>
              <a:rPr lang="en-US" dirty="0" smtClean="0"/>
              <a:t>pouses </a:t>
            </a:r>
            <a:r>
              <a:rPr lang="en-US" dirty="0" smtClean="0"/>
              <a:t>or </a:t>
            </a:r>
            <a:r>
              <a:rPr lang="en-US" dirty="0" smtClean="0"/>
              <a:t>significant </a:t>
            </a:r>
            <a:r>
              <a:rPr lang="en-US" dirty="0"/>
              <a:t>o</a:t>
            </a:r>
            <a:r>
              <a:rPr lang="en-US" dirty="0" smtClean="0"/>
              <a:t>thers </a:t>
            </a:r>
            <a:r>
              <a:rPr lang="en-US" dirty="0" smtClean="0"/>
              <a:t>are also welcome to join the </a:t>
            </a:r>
            <a:r>
              <a:rPr lang="en-US" dirty="0" smtClean="0"/>
              <a:t>club </a:t>
            </a:r>
            <a:r>
              <a:rPr lang="en-US" dirty="0" smtClean="0"/>
              <a:t>as </a:t>
            </a:r>
            <a:r>
              <a:rPr lang="en-US" dirty="0" smtClean="0"/>
              <a:t>social </a:t>
            </a:r>
            <a:r>
              <a:rPr lang="en-US" dirty="0"/>
              <a:t>m</a:t>
            </a:r>
            <a:r>
              <a:rPr lang="en-US" dirty="0" smtClean="0"/>
              <a:t>embers</a:t>
            </a:r>
            <a:r>
              <a:rPr lang="en-US"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MEMBERS at LARGE</a:t>
            </a:r>
            <a:endParaRPr lang="en-US" dirty="0"/>
          </a:p>
        </p:txBody>
      </p:sp>
      <p:sp>
        <p:nvSpPr>
          <p:cNvPr id="3" name="Content Placeholder 2"/>
          <p:cNvSpPr>
            <a:spLocks noGrp="1"/>
          </p:cNvSpPr>
          <p:nvPr>
            <p:ph idx="1"/>
          </p:nvPr>
        </p:nvSpPr>
        <p:spPr>
          <a:xfrm>
            <a:off x="457200" y="1600200"/>
            <a:ext cx="8229600" cy="3962400"/>
          </a:xfrm>
        </p:spPr>
        <p:txBody>
          <a:bodyPr rtlCol="0">
            <a:normAutofit fontScale="85000" lnSpcReduction="20000"/>
          </a:bodyPr>
          <a:lstStyle/>
          <a:p>
            <a:pPr eaLnBrk="1" fontAlgn="auto" hangingPunct="1">
              <a:spcAft>
                <a:spcPts val="0"/>
              </a:spcAft>
              <a:buFont typeface="Arial" pitchFamily="34" charset="0"/>
              <a:buNone/>
              <a:defRPr/>
            </a:pPr>
            <a:r>
              <a:rPr lang="en-US" dirty="0" smtClean="0"/>
              <a:t>	</a:t>
            </a:r>
          </a:p>
          <a:p>
            <a:pPr eaLnBrk="1" fontAlgn="auto" hangingPunct="1">
              <a:spcAft>
                <a:spcPts val="0"/>
              </a:spcAft>
              <a:buFont typeface="Arial" pitchFamily="34" charset="0"/>
              <a:buNone/>
              <a:defRPr/>
            </a:pPr>
            <a:r>
              <a:rPr lang="en-US" dirty="0"/>
              <a:t>	</a:t>
            </a:r>
            <a:r>
              <a:rPr lang="en-US" dirty="0" smtClean="0"/>
              <a:t>As a Member-At-Large, you will have the same rights and responsibilities as a </a:t>
            </a:r>
            <a:r>
              <a:rPr lang="en-US" dirty="0" smtClean="0"/>
              <a:t>chapter </a:t>
            </a:r>
            <a:r>
              <a:rPr lang="en-US" dirty="0" smtClean="0"/>
              <a:t>member. You shall have the right to wear the </a:t>
            </a:r>
            <a:r>
              <a:rPr lang="en-US" dirty="0" smtClean="0"/>
              <a:t>club’s </a:t>
            </a:r>
            <a:r>
              <a:rPr lang="en-US" dirty="0" smtClean="0"/>
              <a:t>insignia and colors as regulated by the </a:t>
            </a:r>
            <a:r>
              <a:rPr lang="en-US" dirty="0" smtClean="0"/>
              <a:t>international </a:t>
            </a:r>
            <a:r>
              <a:rPr lang="en-US" dirty="0"/>
              <a:t>e</a:t>
            </a:r>
            <a:r>
              <a:rPr lang="en-US" dirty="0" smtClean="0"/>
              <a:t>xecutive </a:t>
            </a:r>
            <a:r>
              <a:rPr lang="en-US" dirty="0"/>
              <a:t>b</a:t>
            </a:r>
            <a:r>
              <a:rPr lang="en-US" dirty="0" smtClean="0"/>
              <a:t>oard</a:t>
            </a:r>
            <a:r>
              <a:rPr lang="en-US" dirty="0" smtClean="0"/>
              <a:t>. You will receive all mailings that are sent to the </a:t>
            </a:r>
            <a:r>
              <a:rPr lang="en-US" dirty="0" smtClean="0"/>
              <a:t>chapters </a:t>
            </a:r>
            <a:r>
              <a:rPr lang="en-US" dirty="0" smtClean="0"/>
              <a:t>so that you may be well informed as to the activities and business of the </a:t>
            </a:r>
            <a:r>
              <a:rPr lang="en-US" dirty="0" smtClean="0"/>
              <a:t>club</a:t>
            </a:r>
            <a:r>
              <a:rPr lang="en-US" dirty="0" smtClean="0"/>
              <a:t>. In addition, you will periodically receive communications from the </a:t>
            </a:r>
            <a:r>
              <a:rPr lang="en-US" dirty="0" smtClean="0"/>
              <a:t>executive </a:t>
            </a:r>
            <a:r>
              <a:rPr lang="en-US" dirty="0" smtClean="0"/>
              <a:t>member responsible for Members-At-Large.</a:t>
            </a:r>
          </a:p>
          <a:p>
            <a:pPr eaLnBrk="1" fontAlgn="auto" hangingPunct="1">
              <a:spcAft>
                <a:spcPts val="0"/>
              </a:spcAft>
              <a:buFont typeface="Arial" pitchFamily="34" charset="0"/>
              <a:buNone/>
              <a:defRPr/>
            </a:pPr>
            <a:r>
              <a:rPr lang="en-US" dirty="0" smtClean="0"/>
              <a:t> </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MEMBERS at LARGE</a:t>
            </a:r>
            <a:endParaRPr lang="en-US" dirty="0"/>
          </a:p>
        </p:txBody>
      </p:sp>
      <p:sp>
        <p:nvSpPr>
          <p:cNvPr id="24579" name="Content Placeholder 2"/>
          <p:cNvSpPr>
            <a:spLocks noGrp="1"/>
          </p:cNvSpPr>
          <p:nvPr>
            <p:ph idx="1"/>
          </p:nvPr>
        </p:nvSpPr>
        <p:spPr/>
        <p:txBody>
          <a:bodyPr/>
          <a:lstStyle/>
          <a:p>
            <a:pPr eaLnBrk="1" hangingPunct="1"/>
            <a:r>
              <a:rPr lang="en-US" b="1" dirty="0" smtClean="0"/>
              <a:t>For complete information and application, go to </a:t>
            </a:r>
            <a:r>
              <a:rPr lang="en-US" sz="2400" b="1" dirty="0"/>
              <a:t>http://www.redknightsmc.com/downloadablefiles.py </a:t>
            </a:r>
            <a:r>
              <a:rPr lang="en-US" b="1" dirty="0" smtClean="0"/>
              <a:t>and download the:</a:t>
            </a:r>
            <a:endParaRPr lang="en-US" dirty="0" smtClean="0"/>
          </a:p>
          <a:p>
            <a:pPr eaLnBrk="1" hangingPunct="1"/>
            <a:r>
              <a:rPr lang="en-US" b="1" dirty="0" smtClean="0">
                <a:hlinkClick r:id="rId2" action="ppaction://hlinkfile"/>
              </a:rPr>
              <a:t>Members at Large Registration Packet</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rtlCol="0">
            <a:normAutofit fontScale="90000"/>
          </a:bodyPr>
          <a:lstStyle/>
          <a:p>
            <a:pPr eaLnBrk="1" fontAlgn="auto" hangingPunct="1">
              <a:spcAft>
                <a:spcPts val="0"/>
              </a:spcAft>
              <a:defRPr/>
            </a:pPr>
            <a:r>
              <a:rPr lang="en-US" dirty="0" smtClean="0"/>
              <a:t>Thanks for taking this time to learn about us and visit our web site at </a:t>
            </a:r>
            <a:r>
              <a:rPr lang="en-US" dirty="0" smtClean="0">
                <a:hlinkClick r:id="rId2"/>
              </a:rPr>
              <a:t>www.redknightsmc.com</a:t>
            </a:r>
            <a:r>
              <a:rPr lang="en-US" dirty="0" smtClean="0"/>
              <a:t/>
            </a:r>
            <a:br>
              <a:rPr lang="en-US" dirty="0" smtClean="0"/>
            </a:br>
            <a:endParaRPr lang="en-US" dirty="0"/>
          </a:p>
        </p:txBody>
      </p:sp>
      <p:pic>
        <p:nvPicPr>
          <p:cNvPr id="25603" name="Content Placeholder 3" descr="new Rk web name andLogo withreflection 2.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981200" y="2286000"/>
            <a:ext cx="5029200" cy="21971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LOYAL TO OUR DUTY…</a:t>
            </a:r>
            <a:endParaRPr lang="en-US" b="1" i="1" dirty="0">
              <a:solidFill>
                <a:srgbClr val="FF0000"/>
              </a:solidFill>
              <a:effectLst>
                <a:outerShdw blurRad="38100" dist="38100" dir="2700000" algn="tl">
                  <a:srgbClr val="000000">
                    <a:alpha val="43137"/>
                  </a:srgbClr>
                </a:outerShdw>
              </a:effectLst>
            </a:endParaRPr>
          </a:p>
        </p:txBody>
      </p:sp>
      <p:sp>
        <p:nvSpPr>
          <p:cNvPr id="5123" name="Content Placeholder 2"/>
          <p:cNvSpPr>
            <a:spLocks noGrp="1"/>
          </p:cNvSpPr>
          <p:nvPr>
            <p:ph idx="1"/>
          </p:nvPr>
        </p:nvSpPr>
        <p:spPr/>
        <p:txBody>
          <a:bodyPr/>
          <a:lstStyle/>
          <a:p>
            <a:pPr eaLnBrk="1" hangingPunct="1"/>
            <a:r>
              <a:rPr lang="en-US" sz="2800" b="1" dirty="0" smtClean="0"/>
              <a:t>T</a:t>
            </a:r>
            <a:r>
              <a:rPr lang="en-US" sz="2800" dirty="0" smtClean="0"/>
              <a:t>o promote motorcycle safety. </a:t>
            </a:r>
          </a:p>
          <a:p>
            <a:pPr eaLnBrk="1" hangingPunct="1"/>
            <a:r>
              <a:rPr lang="en-US" sz="2800" b="1" dirty="0" smtClean="0"/>
              <a:t>T</a:t>
            </a:r>
            <a:r>
              <a:rPr lang="en-US" sz="2800" dirty="0" smtClean="0"/>
              <a:t>o project a positive image of motorcycling. </a:t>
            </a:r>
          </a:p>
          <a:p>
            <a:pPr eaLnBrk="1" hangingPunct="1"/>
            <a:r>
              <a:rPr lang="en-US" sz="2800" b="1" dirty="0" smtClean="0"/>
              <a:t>T</a:t>
            </a:r>
            <a:r>
              <a:rPr lang="en-US" sz="2800" dirty="0" smtClean="0"/>
              <a:t>o enjoy the </a:t>
            </a:r>
            <a:r>
              <a:rPr lang="en-US" sz="2800" dirty="0" smtClean="0"/>
              <a:t>community </a:t>
            </a:r>
            <a:r>
              <a:rPr lang="en-US" sz="2800" dirty="0" smtClean="0"/>
              <a:t>of </a:t>
            </a:r>
            <a:r>
              <a:rPr lang="en-US" sz="2800" dirty="0"/>
              <a:t>f</a:t>
            </a:r>
            <a:r>
              <a:rPr lang="en-US" sz="2800" dirty="0" smtClean="0"/>
              <a:t>irefighters</a:t>
            </a:r>
            <a:r>
              <a:rPr lang="en-US" sz="2800" dirty="0" smtClean="0"/>
              <a:t>. </a:t>
            </a:r>
          </a:p>
          <a:p>
            <a:pPr eaLnBrk="1" hangingPunct="1"/>
            <a:r>
              <a:rPr lang="en-US" sz="2800" b="1" dirty="0" smtClean="0"/>
              <a:t>T</a:t>
            </a:r>
            <a:r>
              <a:rPr lang="en-US" sz="2800" dirty="0" smtClean="0"/>
              <a:t>o engage exclusively in social, charitable and educational activities directed at increasing the general understanding of, enjoyment of, competency, sportsmanship and participation in the sport of </a:t>
            </a:r>
            <a:r>
              <a:rPr lang="en-US" sz="2800" dirty="0" smtClean="0"/>
              <a:t>motorcycling</a:t>
            </a:r>
            <a:r>
              <a:rPr lang="en-US" sz="2800" dirty="0" smtClean="0"/>
              <a:t>.</a:t>
            </a:r>
          </a:p>
          <a:p>
            <a:pPr eaLnBrk="1" hangingPunct="1"/>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91109 (3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04800"/>
            <a:ext cx="3657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81000" y="3200400"/>
            <a:ext cx="8534400" cy="28956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We are a club for members of the fire service and their families, who enjoy riding motorcycles. </a:t>
            </a:r>
          </a:p>
          <a:p>
            <a:pPr eaLnBrk="1" fontAlgn="auto" hangingPunct="1">
              <a:spcAft>
                <a:spcPts val="0"/>
              </a:spcAft>
              <a:buFont typeface="Arial" pitchFamily="34" charset="0"/>
              <a:buChar char="•"/>
              <a:defRPr/>
            </a:pPr>
            <a:r>
              <a:rPr lang="en-US" dirty="0" smtClean="0"/>
              <a:t>Membership is open to ALL firefighters, active or retired, volunteer, or industrial, who have access to a motorcycle and hold a valid motorcycle drivers license. </a:t>
            </a:r>
            <a:endParaRPr lang="en-US" dirty="0"/>
          </a:p>
        </p:txBody>
      </p:sp>
      <p:pic>
        <p:nvPicPr>
          <p:cNvPr id="6148" name="Picture 4" descr="91109 (69).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57200"/>
            <a:ext cx="3352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a:xfrm>
            <a:off x="457200" y="1752600"/>
            <a:ext cx="8229600" cy="3581400"/>
          </a:xfrm>
        </p:spPr>
        <p:txBody>
          <a:bodyPr/>
          <a:lstStyle/>
          <a:p>
            <a:pPr eaLnBrk="1" hangingPunct="1"/>
            <a:r>
              <a:rPr lang="en-US" dirty="0" smtClean="0"/>
              <a:t>Spouses, members' children, boy/girlfriends and brothers/sisters are also welcome as </a:t>
            </a:r>
            <a:r>
              <a:rPr lang="en-US" dirty="0" smtClean="0"/>
              <a:t>social </a:t>
            </a:r>
            <a:r>
              <a:rPr lang="en-US" dirty="0"/>
              <a:t>m</a:t>
            </a:r>
            <a:r>
              <a:rPr lang="en-US" dirty="0" smtClean="0"/>
              <a:t>embers</a:t>
            </a:r>
            <a:r>
              <a:rPr lang="en-US" dirty="0" smtClean="0"/>
              <a:t>.</a:t>
            </a:r>
          </a:p>
          <a:p>
            <a:pPr eaLnBrk="1" hangingPunct="1"/>
            <a:r>
              <a:rPr lang="en-US" dirty="0" smtClean="0"/>
              <a:t>At present, a minimum of 7 firefighters are required to charter a new chapter.  </a:t>
            </a:r>
          </a:p>
          <a:p>
            <a:pPr eaLnBrk="1" hangingPunct="1"/>
            <a:r>
              <a:rPr lang="en-US" dirty="0" smtClean="0"/>
              <a:t>Are  you interested ??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FF0000"/>
                </a:solidFill>
                <a:effectLst>
                  <a:outerShdw blurRad="38100" dist="38100" dir="2700000" algn="tl">
                    <a:srgbClr val="000000">
                      <a:alpha val="43137"/>
                    </a:srgbClr>
                  </a:outerShdw>
                </a:effectLst>
              </a:rPr>
              <a:t>What’s it all about ?</a:t>
            </a:r>
            <a:endParaRPr lang="en-US" b="1" i="1" dirty="0">
              <a:solidFill>
                <a:srgbClr val="FF0000"/>
              </a:solidFill>
              <a:effectLst>
                <a:outerShdw blurRad="38100" dist="38100" dir="2700000" algn="tl">
                  <a:srgbClr val="000000">
                    <a:alpha val="43137"/>
                  </a:srgbClr>
                </a:outerShdw>
              </a:effectLst>
            </a:endParaRPr>
          </a:p>
        </p:txBody>
      </p:sp>
      <p:sp>
        <p:nvSpPr>
          <p:cNvPr id="8195" name="Content Placeholder 4"/>
          <p:cNvSpPr>
            <a:spLocks noGrp="1"/>
          </p:cNvSpPr>
          <p:nvPr>
            <p:ph idx="1"/>
          </p:nvPr>
        </p:nvSpPr>
        <p:spPr>
          <a:xfrm>
            <a:off x="609600" y="2209800"/>
            <a:ext cx="7924800" cy="3962400"/>
          </a:xfrm>
        </p:spPr>
        <p:txBody>
          <a:bodyPr/>
          <a:lstStyle/>
          <a:p>
            <a:pPr eaLnBrk="1" hangingPunct="1">
              <a:buFont typeface="Arial" charset="0"/>
              <a:buNone/>
            </a:pPr>
            <a:r>
              <a:rPr lang="en-US" dirty="0" smtClean="0"/>
              <a:t>Remember </a:t>
            </a:r>
            <a:r>
              <a:rPr lang="en-US" dirty="0" smtClean="0"/>
              <a:t>that we are working to develop an </a:t>
            </a:r>
            <a:r>
              <a:rPr lang="en-US" dirty="0" smtClean="0"/>
              <a:t>association </a:t>
            </a:r>
            <a:r>
              <a:rPr lang="en-US" dirty="0" smtClean="0"/>
              <a:t>where members can have FUN, SOCIALIZE and enjoy the FELLOWSHIP of other Red </a:t>
            </a:r>
            <a:r>
              <a:rPr lang="en-US" dirty="0" smtClean="0"/>
              <a:t>Knights® members!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i="1" dirty="0" smtClean="0">
                <a:solidFill>
                  <a:srgbClr val="FF0000"/>
                </a:solidFill>
                <a:effectLst>
                  <a:outerShdw blurRad="38100" dist="38100" dir="2700000" algn="tl">
                    <a:srgbClr val="000000">
                      <a:alpha val="43137"/>
                    </a:srgbClr>
                  </a:outerShdw>
                </a:effectLst>
              </a:rPr>
              <a:t>It’s International….</a:t>
            </a:r>
            <a:br>
              <a:rPr lang="en-US" b="1" i="1" dirty="0" smtClean="0">
                <a:solidFill>
                  <a:srgbClr val="FF0000"/>
                </a:solidFill>
                <a:effectLst>
                  <a:outerShdw blurRad="38100" dist="38100" dir="2700000" algn="tl">
                    <a:srgbClr val="000000">
                      <a:alpha val="43137"/>
                    </a:srgbClr>
                  </a:outerShdw>
                </a:effectLst>
              </a:rPr>
            </a:br>
            <a:r>
              <a:rPr lang="en-US" sz="2800" b="1" dirty="0" smtClean="0">
                <a:solidFill>
                  <a:srgbClr val="FF0000"/>
                </a:solidFill>
                <a:effectLst>
                  <a:outerShdw blurRad="38100" dist="38100" dir="2700000" algn="tl">
                    <a:srgbClr val="000000">
                      <a:alpha val="43137"/>
                    </a:srgbClr>
                  </a:outerShdw>
                </a:effectLst>
              </a:rPr>
              <a:t>Red Knights members </a:t>
            </a:r>
            <a:r>
              <a:rPr lang="en-US" sz="2800" b="1" dirty="0" smtClean="0"/>
              <a:t>are located in: </a:t>
            </a:r>
            <a:br>
              <a:rPr lang="en-US" sz="2800" b="1" dirty="0" smtClean="0"/>
            </a:br>
            <a:endParaRPr lang="en-US" sz="2800" dirty="0"/>
          </a:p>
        </p:txBody>
      </p:sp>
      <p:sp>
        <p:nvSpPr>
          <p:cNvPr id="9219" name="Content Placeholder 2"/>
          <p:cNvSpPr>
            <a:spLocks noGrp="1"/>
          </p:cNvSpPr>
          <p:nvPr>
            <p:ph idx="1"/>
          </p:nvPr>
        </p:nvSpPr>
        <p:spPr/>
        <p:txBody>
          <a:bodyPr/>
          <a:lstStyle/>
          <a:p>
            <a:r>
              <a:rPr lang="en-US" sz="2000" b="1" smtClean="0"/>
              <a:t>In the USA - Alabama, Arkansas, California, Colorado, Connecticut, Delaware, District of Columbia, Florida, Georgia, Idaho, Illinois, Indiana, Iowa, Kansas, Kentucky, Louisiana, Maine, Maryland, Massachusetts, Michigan, Minnesota, Mississippi, Missouri, Nebraska, Nevada, New Hampshire, New Jersey, New Mexico, New York, North Dakota,  No. Carolina, Ohio, Oklahoma, Oregon, Pennsylvania, Rhode Island, So. Carolina, Texas, Tennessee, Utah, Vermont, Virginia, West Virginia, Washington and Wisconsin</a:t>
            </a:r>
            <a:r>
              <a:rPr lang="en-US" sz="2400" b="1" smtClean="0"/>
              <a:t>. </a:t>
            </a:r>
          </a:p>
          <a:p>
            <a:r>
              <a:rPr lang="en-US" sz="2000" b="1" smtClean="0"/>
              <a:t>In Canada - Alberta, British Columbia, Prince Edward Island, Manitoba, Nova Scotia, Ontario, Newfoundland and Quebec</a:t>
            </a:r>
          </a:p>
          <a:p>
            <a:r>
              <a:rPr lang="en-US" sz="2000" b="1" smtClean="0"/>
              <a:t>Around the world - New Zealand, Switzerland , Iceland, Ireland, Germany, Austria, Australia, England, Luxembourg,  Wales, Serbia, Denmark, Netherlands, the Republic of Slovenia and Belgium</a:t>
            </a:r>
          </a:p>
          <a:p>
            <a:endParaRPr lang="en-US" sz="2000" b="1" smtClean="0"/>
          </a:p>
          <a:p>
            <a:endParaRPr lang="en-US" sz="2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Are there costs?</a:t>
            </a:r>
            <a:endParaRPr lang="en-US" b="1" dirty="0">
              <a:solidFill>
                <a:srgbClr val="FF0000"/>
              </a:solidFill>
              <a:effectLst>
                <a:outerShdw blurRad="38100" dist="38100" dir="2700000" algn="tl">
                  <a:srgbClr val="000000">
                    <a:alpha val="43137"/>
                  </a:srgbClr>
                </a:outerShdw>
              </a:effectLst>
            </a:endParaRPr>
          </a:p>
        </p:txBody>
      </p:sp>
      <p:sp>
        <p:nvSpPr>
          <p:cNvPr id="10243" name="Content Placeholder 2"/>
          <p:cNvSpPr>
            <a:spLocks noGrp="1"/>
          </p:cNvSpPr>
          <p:nvPr>
            <p:ph idx="1"/>
          </p:nvPr>
        </p:nvSpPr>
        <p:spPr/>
        <p:txBody>
          <a:bodyPr/>
          <a:lstStyle/>
          <a:p>
            <a:pPr eaLnBrk="1" hangingPunct="1"/>
            <a:r>
              <a:rPr lang="en-US" dirty="0" smtClean="0"/>
              <a:t>Individuals may join as a Member at Large, or they may join existing chapters. </a:t>
            </a:r>
            <a:r>
              <a:rPr lang="en-US" dirty="0" smtClean="0"/>
              <a:t>Dues are  </a:t>
            </a:r>
            <a:r>
              <a:rPr lang="en-US" dirty="0" smtClean="0"/>
              <a:t>$15 per </a:t>
            </a:r>
            <a:r>
              <a:rPr lang="en-US" dirty="0" smtClean="0"/>
              <a:t>year, </a:t>
            </a:r>
            <a:r>
              <a:rPr lang="en-US" dirty="0" smtClean="0"/>
              <a:t>USD, with a one time registration of $10</a:t>
            </a:r>
          </a:p>
          <a:p>
            <a:pPr eaLnBrk="1" hangingPunct="1"/>
            <a:endParaRPr lang="en-US" dirty="0" smtClean="0"/>
          </a:p>
          <a:p>
            <a:pPr eaLnBrk="1" hangingPunct="1"/>
            <a:r>
              <a:rPr lang="en-US" dirty="0" smtClean="0"/>
              <a:t>When sufficient local interest happens, a minimum of seven firefighters can form a </a:t>
            </a:r>
            <a:r>
              <a:rPr lang="en-US" dirty="0" smtClean="0"/>
              <a:t>new chapter.</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rgbClr val="FF0000"/>
                </a:solidFill>
                <a:effectLst>
                  <a:outerShdw blurRad="38100" dist="38100" dir="2700000" algn="tl">
                    <a:srgbClr val="000000">
                      <a:alpha val="43137"/>
                    </a:srgbClr>
                  </a:outerShdw>
                </a:effectLst>
              </a:rPr>
              <a:t>How did it all start?</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fontScale="85000" lnSpcReduction="20000"/>
          </a:bodyPr>
          <a:lstStyle/>
          <a:p>
            <a:pPr eaLnBrk="1" fontAlgn="auto" hangingPunct="1">
              <a:lnSpc>
                <a:spcPct val="120000"/>
              </a:lnSpc>
              <a:spcAft>
                <a:spcPts val="0"/>
              </a:spcAft>
              <a:buFont typeface="Arial" pitchFamily="34" charset="0"/>
              <a:buChar char="•"/>
              <a:defRPr/>
            </a:pPr>
            <a:r>
              <a:rPr lang="en-US" dirty="0"/>
              <a:t>During the summer of 1982 several firefighters were visiting "Randy's Cycle Shop" in Boylston, Massachusetts and the subject of motorcycle clubs came up. Soon they were all grousing about the fact that law enforcement people had a motorcycle club known as the Blue Knights but there was no club for firefighters. After this tire kicking session, owner Randy Wilson suggested to Ed Wright, a firefighter from Northboro, MA, that he stop talking about the lack of a club and form one instead.</a:t>
            </a: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980</Words>
  <Application>Microsoft Office PowerPoint</Application>
  <PresentationFormat>On-screen Show (4:3)</PresentationFormat>
  <Paragraphs>79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Welcome to the…</vt:lpstr>
      <vt:lpstr>WE ARE.. </vt:lpstr>
      <vt:lpstr>LOYAL TO OUR DUTY…</vt:lpstr>
      <vt:lpstr>PowerPoint Presentation</vt:lpstr>
      <vt:lpstr>PowerPoint Presentation</vt:lpstr>
      <vt:lpstr>What’s it all about ?</vt:lpstr>
      <vt:lpstr>It’s International…. Red Knights members are located in:  </vt:lpstr>
      <vt:lpstr>Are there costs?</vt:lpstr>
      <vt:lpstr>How did it all start?</vt:lpstr>
      <vt:lpstr>Then,…..</vt:lpstr>
      <vt:lpstr>And next, ….</vt:lpstr>
      <vt:lpstr>And then, -</vt:lpstr>
      <vt:lpstr>The result ? - </vt:lpstr>
      <vt:lpstr>A sample of some RKMC FUN events -</vt:lpstr>
      <vt:lpstr>Charitable events - </vt:lpstr>
      <vt:lpstr>Charitable events</vt:lpstr>
      <vt:lpstr>Get the Idea ? -</vt:lpstr>
      <vt:lpstr>Interested? - </vt:lpstr>
      <vt:lpstr>MEMBERS at LARGE</vt:lpstr>
      <vt:lpstr>MEMBERS at LARGE</vt:lpstr>
      <vt:lpstr>MEMBERS at LARGE</vt:lpstr>
      <vt:lpstr>MEMBERS at LARGE</vt:lpstr>
      <vt:lpstr>Thanks for taking this time to learn about us and visit our web site at www.redknightsmc.com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dc:title>
  <dc:creator>Don LeBlanc</dc:creator>
  <cp:lastModifiedBy>Steve</cp:lastModifiedBy>
  <cp:revision>84</cp:revision>
  <dcterms:created xsi:type="dcterms:W3CDTF">2010-05-13T18:08:29Z</dcterms:created>
  <dcterms:modified xsi:type="dcterms:W3CDTF">2013-11-13T15:39:45Z</dcterms:modified>
</cp:coreProperties>
</file>